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40"/>
  </p:notesMasterIdLst>
  <p:handoutMasterIdLst>
    <p:handoutMasterId r:id="rId41"/>
  </p:handoutMasterIdLst>
  <p:sldIdLst>
    <p:sldId id="2147479564" r:id="rId6"/>
    <p:sldId id="2147479567" r:id="rId7"/>
    <p:sldId id="2147483640" r:id="rId8"/>
    <p:sldId id="2051" r:id="rId9"/>
    <p:sldId id="268" r:id="rId10"/>
    <p:sldId id="263" r:id="rId11"/>
    <p:sldId id="267" r:id="rId12"/>
    <p:sldId id="272" r:id="rId13"/>
    <p:sldId id="266" r:id="rId14"/>
    <p:sldId id="273" r:id="rId15"/>
    <p:sldId id="301" r:id="rId16"/>
    <p:sldId id="2147483639" r:id="rId17"/>
    <p:sldId id="303" r:id="rId18"/>
    <p:sldId id="274" r:id="rId19"/>
    <p:sldId id="269" r:id="rId20"/>
    <p:sldId id="277" r:id="rId21"/>
    <p:sldId id="276" r:id="rId22"/>
    <p:sldId id="287" r:id="rId23"/>
    <p:sldId id="288" r:id="rId24"/>
    <p:sldId id="289" r:id="rId25"/>
    <p:sldId id="290" r:id="rId26"/>
    <p:sldId id="291" r:id="rId27"/>
    <p:sldId id="292" r:id="rId28"/>
    <p:sldId id="293" r:id="rId29"/>
    <p:sldId id="270" r:id="rId30"/>
    <p:sldId id="275" r:id="rId31"/>
    <p:sldId id="294" r:id="rId32"/>
    <p:sldId id="297" r:id="rId33"/>
    <p:sldId id="271" r:id="rId34"/>
    <p:sldId id="295" r:id="rId35"/>
    <p:sldId id="296" r:id="rId36"/>
    <p:sldId id="283" r:id="rId37"/>
    <p:sldId id="2147483641" r:id="rId38"/>
    <p:sldId id="30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 Skills Fest 16:9 Plantilla Ligera" id="{38B656EC-D568-4EF7-8842-9FA1AE1192C9}">
          <p14:sldIdLst>
            <p14:sldId id="2147479564"/>
          </p14:sldIdLst>
        </p14:section>
        <p14:section name="Bienvenida y resumen (2 min)" id="{B7675ACE-CC8F-4B16-A737-F2EAD7F6F0AE}">
          <p14:sldIdLst>
            <p14:sldId id="2147479567"/>
            <p14:sldId id="2147483640"/>
            <p14:sldId id="2051"/>
          </p14:sldIdLst>
        </p14:section>
        <p14:section name="Rompehielos y mentalidad de IA (5 min)" id="{AF1D9107-6B44-4FFF-826B-DB3B9BF2EAC8}">
          <p14:sldIdLst>
            <p14:sldId id="268"/>
            <p14:sldId id="263"/>
            <p14:sldId id="267"/>
            <p14:sldId id="272"/>
          </p14:sldIdLst>
        </p14:section>
        <p14:section name="Conoce a tu compañero de trabajo de IA (6 min)" id="{A038A42E-01B6-4877-8C45-F9C5334F85AB}">
          <p14:sldIdLst>
            <p14:sldId id="266"/>
            <p14:sldId id="273"/>
            <p14:sldId id="301"/>
            <p14:sldId id="2147483639"/>
            <p14:sldId id="303"/>
            <p14:sldId id="274"/>
          </p14:sldIdLst>
        </p14:section>
        <p14:section name="Aplicaciones del mundo real (5 min)" id="{8DD8EFE2-F064-4912-8909-6C8422874C3F}">
          <p14:sldIdLst>
            <p14:sldId id="269"/>
            <p14:sldId id="277"/>
            <p14:sldId id="276"/>
            <p14:sldId id="287"/>
          </p14:sldIdLst>
        </p14:section>
        <p14:section name="Videos de inspiración (5 min)" id="{A236B0A0-53B9-4A25-8EA4-001776E83E9A}">
          <p14:sldIdLst>
            <p14:sldId id="288"/>
            <p14:sldId id="289"/>
            <p14:sldId id="290"/>
            <p14:sldId id="291"/>
            <p14:sldId id="292"/>
          </p14:sldIdLst>
        </p14:section>
        <p14:section name="Autorreflexión (5 min)" id="{3AB5692B-2B9E-412E-A370-29813780433F}">
          <p14:sldIdLst>
            <p14:sldId id="293"/>
          </p14:sldIdLst>
        </p14:section>
        <p14:section name="Indicaciones básicas (4 min)" id="{9DCC9988-356E-4505-819D-9BC92F27B328}">
          <p14:sldIdLst>
            <p14:sldId id="270"/>
            <p14:sldId id="275"/>
            <p14:sldId id="294"/>
          </p14:sldIdLst>
        </p14:section>
        <p14:section name="Mini-ejercicio (8 min)" id="{A3A6D85B-41D5-4260-86CF-1244C0EA6CFC}">
          <p14:sldIdLst>
            <p14:sldId id="297"/>
          </p14:sldIdLst>
        </p14:section>
        <p14:section name="Uso responsable de la IA (3 min)" id="{E8ECB7DF-6451-4847-8B0B-A4F3066C9610}">
          <p14:sldIdLst>
            <p14:sldId id="271"/>
            <p14:sldId id="295"/>
          </p14:sldIdLst>
        </p14:section>
        <p14:section name="Planificación de acciones (5 min)" id="{61A28ACB-B0D6-4CB9-A045-427BB767E47E}">
          <p14:sldIdLst>
            <p14:sldId id="296"/>
          </p14:sldIdLst>
        </p14:section>
        <p14:section name="Cierre (2 min)" id="{FF97E752-3E81-46EC-92F9-9C09876AA869}">
          <p14:sldIdLst>
            <p14:sldId id="283"/>
            <p14:sldId id="2147483641"/>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E3E4E5"/>
    <a:srgbClr val="F0F0ED"/>
    <a:srgbClr val="E8E6DF"/>
    <a:srgbClr val="FFFFFF"/>
    <a:srgbClr val="1A1A1F"/>
    <a:srgbClr val="F1EFEF"/>
    <a:srgbClr val="FFF0C9"/>
    <a:srgbClr val="FBA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D631D9-C3AB-4DE1-B57F-7FAC63E1D29A}" v="4" dt="2025-03-21T21:15:54.1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52" y="30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Lee" userId="S::samlee4@microsoft.com::214746bd-87e1-473d-8d53-0a923f51e6fe" providerId="AD" clId="Web-{C94FF89F-EDD4-1CB2-20A8-3A0E5C7DB976}"/>
    <pc:docChg chg="modSld">
      <pc:chgData name="Sam Lee" userId="S::samlee4@microsoft.com::214746bd-87e1-473d-8d53-0a923f51e6fe" providerId="AD" clId="Web-{C94FF89F-EDD4-1CB2-20A8-3A0E5C7DB976}" dt="2025-03-20T12:34:45.009" v="0" actId="20577"/>
      <pc:docMkLst>
        <pc:docMk/>
      </pc:docMkLst>
      <pc:sldChg chg="modSp">
        <pc:chgData name="Sam Lee" userId="S::samlee4@microsoft.com::214746bd-87e1-473d-8d53-0a923f51e6fe" providerId="AD" clId="Web-{C94FF89F-EDD4-1CB2-20A8-3A0E5C7DB976}" dt="2025-03-20T12:34:45.009" v="0" actId="20577"/>
        <pc:sldMkLst>
          <pc:docMk/>
          <pc:sldMk cId="1146473051" sldId="2147479567"/>
        </pc:sldMkLst>
        <pc:spChg chg="mod">
          <ac:chgData name="Sam Lee" userId="S::samlee4@microsoft.com::214746bd-87e1-473d-8d53-0a923f51e6fe" providerId="AD" clId="Web-{C94FF89F-EDD4-1CB2-20A8-3A0E5C7DB976}" dt="2025-03-20T12:34:45.009" v="0" actId="20577"/>
          <ac:spMkLst>
            <pc:docMk/>
            <pc:sldMk cId="1146473051" sldId="2147479567"/>
            <ac:spMk id="4" creationId="{75DEAD7A-5C3A-CDF2-5878-8025C91C5D7B}"/>
          </ac:spMkLst>
        </pc:spChg>
      </pc:sldChg>
    </pc:docChg>
  </pc:docChgLst>
  <pc:docChgLst>
    <pc:chgData name="Sam Lee" userId="S::samlee4@microsoft.com::214746bd-87e1-473d-8d53-0a923f51e6fe" providerId="AD" clId="Web-{539D097F-1E9B-7B62-1D8E-B99B27DE230B}"/>
    <pc:docChg chg="modSld">
      <pc:chgData name="Sam Lee" userId="S::samlee4@microsoft.com::214746bd-87e1-473d-8d53-0a923f51e6fe" providerId="AD" clId="Web-{539D097F-1E9B-7B62-1D8E-B99B27DE230B}" dt="2025-03-19T12:54:08.384" v="3" actId="20577"/>
      <pc:docMkLst>
        <pc:docMk/>
      </pc:docMkLst>
      <pc:sldChg chg="modSp">
        <pc:chgData name="Sam Lee" userId="S::samlee4@microsoft.com::214746bd-87e1-473d-8d53-0a923f51e6fe" providerId="AD" clId="Web-{539D097F-1E9B-7B62-1D8E-B99B27DE230B}" dt="2025-03-19T12:54:08.384" v="3" actId="20577"/>
        <pc:sldMkLst>
          <pc:docMk/>
          <pc:sldMk cId="1146473051" sldId="2147479567"/>
        </pc:sldMkLst>
        <pc:spChg chg="mod">
          <ac:chgData name="Sam Lee" userId="S::samlee4@microsoft.com::214746bd-87e1-473d-8d53-0a923f51e6fe" providerId="AD" clId="Web-{539D097F-1E9B-7B62-1D8E-B99B27DE230B}" dt="2025-03-19T12:54:08.384" v="3" actId="20577"/>
          <ac:spMkLst>
            <pc:docMk/>
            <pc:sldMk cId="1146473051" sldId="2147479567"/>
            <ac:spMk id="3" creationId="{554FBDAD-C395-FBEB-AB8E-ACEC8F5FA87E}"/>
          </ac:spMkLst>
        </pc:spChg>
      </pc:sldChg>
    </pc:docChg>
  </pc:docChgLst>
  <pc:docChgLst>
    <pc:chgData name="Chappel Billings" userId="f15122fb-ddc9-43c0-9962-2d6632b15aa1" providerId="ADAL" clId="{68B6890F-B4F3-4ED6-987B-423D5A91A2AC}"/>
    <pc:docChg chg="modMainMaster">
      <pc:chgData name="Chappel Billings" userId="f15122fb-ddc9-43c0-9962-2d6632b15aa1" providerId="ADAL" clId="{68B6890F-B4F3-4ED6-987B-423D5A91A2AC}" dt="2025-03-18T22:47:02.355" v="2" actId="1076"/>
      <pc:docMkLst>
        <pc:docMk/>
      </pc:docMkLst>
      <pc:sldMasterChg chg="modSldLayout">
        <pc:chgData name="Chappel Billings" userId="f15122fb-ddc9-43c0-9962-2d6632b15aa1" providerId="ADAL" clId="{68B6890F-B4F3-4ED6-987B-423D5A91A2AC}" dt="2025-03-18T22:47:02.355" v="2" actId="1076"/>
        <pc:sldMasterMkLst>
          <pc:docMk/>
          <pc:sldMasterMk cId="963631770" sldId="2147485551"/>
        </pc:sldMasterMkLst>
        <pc:sldLayoutChg chg="modSp mod">
          <pc:chgData name="Chappel Billings" userId="f15122fb-ddc9-43c0-9962-2d6632b15aa1" providerId="ADAL" clId="{68B6890F-B4F3-4ED6-987B-423D5A91A2AC}" dt="2025-03-18T22:47:02.355" v="2" actId="1076"/>
          <pc:sldLayoutMkLst>
            <pc:docMk/>
            <pc:sldMasterMk cId="963631770" sldId="2147485551"/>
            <pc:sldLayoutMk cId="1130701793" sldId="2147485625"/>
          </pc:sldLayoutMkLst>
          <pc:spChg chg="mod">
            <ac:chgData name="Chappel Billings" userId="f15122fb-ddc9-43c0-9962-2d6632b15aa1" providerId="ADAL" clId="{68B6890F-B4F3-4ED6-987B-423D5A91A2AC}" dt="2025-03-18T22:46:56.311" v="1" actId="1076"/>
            <ac:spMkLst>
              <pc:docMk/>
              <pc:sldMasterMk cId="963631770" sldId="2147485551"/>
              <pc:sldLayoutMk cId="1130701793" sldId="2147485625"/>
              <ac:spMk id="5" creationId="{D960585B-6D10-B49D-3013-1A356A1D818D}"/>
            </ac:spMkLst>
          </pc:spChg>
          <pc:spChg chg="mod">
            <ac:chgData name="Chappel Billings" userId="f15122fb-ddc9-43c0-9962-2d6632b15aa1" providerId="ADAL" clId="{68B6890F-B4F3-4ED6-987B-423D5A91A2AC}" dt="2025-03-18T22:47:02.355" v="2" actId="1076"/>
            <ac:spMkLst>
              <pc:docMk/>
              <pc:sldMasterMk cId="963631770" sldId="2147485551"/>
              <pc:sldLayoutMk cId="1130701793" sldId="2147485625"/>
              <ac:spMk id="8" creationId="{29AB7195-6F4D-F7F5-C446-62C7B446FD3B}"/>
            </ac:spMkLst>
          </pc:spChg>
        </pc:sldLayoutChg>
        <pc:sldLayoutChg chg="modSp mod">
          <pc:chgData name="Chappel Billings" userId="f15122fb-ddc9-43c0-9962-2d6632b15aa1" providerId="ADAL" clId="{68B6890F-B4F3-4ED6-987B-423D5A91A2AC}" dt="2025-03-18T22:46:48.722" v="0" actId="1076"/>
          <pc:sldLayoutMkLst>
            <pc:docMk/>
            <pc:sldMasterMk cId="963631770" sldId="2147485551"/>
            <pc:sldLayoutMk cId="3579975084" sldId="2147485626"/>
          </pc:sldLayoutMkLst>
          <pc:picChg chg="mod">
            <ac:chgData name="Chappel Billings" userId="f15122fb-ddc9-43c0-9962-2d6632b15aa1" providerId="ADAL" clId="{68B6890F-B4F3-4ED6-987B-423D5A91A2AC}" dt="2025-03-18T22:46:48.722" v="0" actId="1076"/>
            <ac:picMkLst>
              <pc:docMk/>
              <pc:sldMasterMk cId="963631770" sldId="2147485551"/>
              <pc:sldLayoutMk cId="3579975084" sldId="2147485626"/>
              <ac:picMk id="3" creationId="{793622C4-2B8D-1043-10DA-33B5AD98158E}"/>
            </ac:picMkLst>
          </pc:picChg>
        </pc:sldLayoutChg>
      </pc:sldMasterChg>
    </pc:docChg>
  </pc:docChgLst>
  <pc:docChgLst>
    <pc:chgData name="Sam Lee" userId="S::samlee4@microsoft.com::214746bd-87e1-473d-8d53-0a923f51e6fe" providerId="AD" clId="Web-{D198A89C-D117-C3E9-AF68-2F877FC7F370}"/>
    <pc:docChg chg="modSld">
      <pc:chgData name="Sam Lee" userId="S::samlee4@microsoft.com::214746bd-87e1-473d-8d53-0a923f51e6fe" providerId="AD" clId="Web-{D198A89C-D117-C3E9-AF68-2F877FC7F370}" dt="2025-03-18T22:33:53.303" v="10"/>
      <pc:docMkLst>
        <pc:docMk/>
      </pc:docMkLst>
      <pc:sldChg chg="modSp">
        <pc:chgData name="Sam Lee" userId="S::samlee4@microsoft.com::214746bd-87e1-473d-8d53-0a923f51e6fe" providerId="AD" clId="Web-{D198A89C-D117-C3E9-AF68-2F877FC7F370}" dt="2025-03-18T22:30:26.572" v="9" actId="1076"/>
        <pc:sldMkLst>
          <pc:docMk/>
          <pc:sldMk cId="3548012891" sldId="275"/>
        </pc:sldMkLst>
        <pc:spChg chg="mod">
          <ac:chgData name="Sam Lee" userId="S::samlee4@microsoft.com::214746bd-87e1-473d-8d53-0a923f51e6fe" providerId="AD" clId="Web-{D198A89C-D117-C3E9-AF68-2F877FC7F370}" dt="2025-03-18T22:29:55.601" v="2" actId="1076"/>
          <ac:spMkLst>
            <pc:docMk/>
            <pc:sldMk cId="3548012891" sldId="275"/>
            <ac:spMk id="14" creationId="{3CDA963B-F438-DFA6-7BDB-32C5905C5DAF}"/>
          </ac:spMkLst>
        </pc:spChg>
        <pc:spChg chg="mod">
          <ac:chgData name="Sam Lee" userId="S::samlee4@microsoft.com::214746bd-87e1-473d-8d53-0a923f51e6fe" providerId="AD" clId="Web-{D198A89C-D117-C3E9-AF68-2F877FC7F370}" dt="2025-03-18T22:30:19.915" v="8" actId="1076"/>
          <ac:spMkLst>
            <pc:docMk/>
            <pc:sldMk cId="3548012891" sldId="275"/>
            <ac:spMk id="94" creationId="{0361524F-0794-17E7-4CC8-9C5829DEF4A6}"/>
          </ac:spMkLst>
        </pc:spChg>
        <pc:spChg chg="mod">
          <ac:chgData name="Sam Lee" userId="S::samlee4@microsoft.com::214746bd-87e1-473d-8d53-0a923f51e6fe" providerId="AD" clId="Web-{D198A89C-D117-C3E9-AF68-2F877FC7F370}" dt="2025-03-18T22:30:16.571" v="7" actId="1076"/>
          <ac:spMkLst>
            <pc:docMk/>
            <pc:sldMk cId="3548012891" sldId="275"/>
            <ac:spMk id="99" creationId="{89C0A39B-F95C-9154-7447-CC7E453A3332}"/>
          </ac:spMkLst>
        </pc:spChg>
        <pc:spChg chg="mod">
          <ac:chgData name="Sam Lee" userId="S::samlee4@microsoft.com::214746bd-87e1-473d-8d53-0a923f51e6fe" providerId="AD" clId="Web-{D198A89C-D117-C3E9-AF68-2F877FC7F370}" dt="2025-03-18T22:30:26.572" v="9" actId="1076"/>
          <ac:spMkLst>
            <pc:docMk/>
            <pc:sldMk cId="3548012891" sldId="275"/>
            <ac:spMk id="105" creationId="{ADA1D96C-CE17-C321-5808-F0F330CA1DA8}"/>
          </ac:spMkLst>
        </pc:spChg>
        <pc:spChg chg="mod">
          <ac:chgData name="Sam Lee" userId="S::samlee4@microsoft.com::214746bd-87e1-473d-8d53-0a923f51e6fe" providerId="AD" clId="Web-{D198A89C-D117-C3E9-AF68-2F877FC7F370}" dt="2025-03-18T22:30:10.414" v="6" actId="1076"/>
          <ac:spMkLst>
            <pc:docMk/>
            <pc:sldMk cId="3548012891" sldId="275"/>
            <ac:spMk id="115" creationId="{39E316B8-2ADF-2879-1B25-D8402DAA2923}"/>
          </ac:spMkLst>
        </pc:spChg>
        <pc:spChg chg="mod">
          <ac:chgData name="Sam Lee" userId="S::samlee4@microsoft.com::214746bd-87e1-473d-8d53-0a923f51e6fe" providerId="AD" clId="Web-{D198A89C-D117-C3E9-AF68-2F877FC7F370}" dt="2025-03-18T22:29:55.632" v="3" actId="1076"/>
          <ac:spMkLst>
            <pc:docMk/>
            <pc:sldMk cId="3548012891" sldId="275"/>
            <ac:spMk id="116" creationId="{54AAB83C-8D08-0C03-735B-2B0FA9ED04C6}"/>
          </ac:spMkLst>
        </pc:spChg>
        <pc:grpChg chg="mod">
          <ac:chgData name="Sam Lee" userId="S::samlee4@microsoft.com::214746bd-87e1-473d-8d53-0a923f51e6fe" providerId="AD" clId="Web-{D198A89C-D117-C3E9-AF68-2F877FC7F370}" dt="2025-03-18T22:30:10.383" v="5" actId="1076"/>
          <ac:grpSpMkLst>
            <pc:docMk/>
            <pc:sldMk cId="3548012891" sldId="275"/>
            <ac:grpSpMk id="121" creationId="{0A57B7DE-BF59-5D8E-D8FD-FFD1BBF55B2B}"/>
          </ac:grpSpMkLst>
        </pc:grpChg>
      </pc:sldChg>
      <pc:sldChg chg="delSp">
        <pc:chgData name="Sam Lee" userId="S::samlee4@microsoft.com::214746bd-87e1-473d-8d53-0a923f51e6fe" providerId="AD" clId="Web-{D198A89C-D117-C3E9-AF68-2F877FC7F370}" dt="2025-03-18T22:33:53.303" v="10"/>
        <pc:sldMkLst>
          <pc:docMk/>
          <pc:sldMk cId="3751333036" sldId="296"/>
        </pc:sldMkLst>
      </pc:sldChg>
    </pc:docChg>
  </pc:docChgLst>
  <pc:docChgLst>
    <pc:chgData name="Ana Gil Lara" userId="843b0994-2b75-4f94-9e5f-b76cf3d8aad7" providerId="ADAL" clId="{3E8E30F2-CFEC-4711-96F4-46DBB22E2E99}"/>
    <pc:docChg chg="undo redo custSel addSld delSld modSld modSection">
      <pc:chgData name="Ana Gil Lara" userId="843b0994-2b75-4f94-9e5f-b76cf3d8aad7" providerId="ADAL" clId="{3E8E30F2-CFEC-4711-96F4-46DBB22E2E99}" dt="2025-03-14T00:49:02.139" v="239" actId="20577"/>
      <pc:docMkLst>
        <pc:docMk/>
      </pc:docMkLst>
      <pc:sldChg chg="del">
        <pc:chgData name="Ana Gil Lara" userId="843b0994-2b75-4f94-9e5f-b76cf3d8aad7" providerId="ADAL" clId="{3E8E30F2-CFEC-4711-96F4-46DBB22E2E99}" dt="2025-03-13T22:23:22.933" v="217" actId="47"/>
        <pc:sldMkLst>
          <pc:docMk/>
          <pc:sldMk cId="3228149936" sldId="265"/>
        </pc:sldMkLst>
      </pc:sldChg>
      <pc:sldChg chg="modSp mod">
        <pc:chgData name="Ana Gil Lara" userId="843b0994-2b75-4f94-9e5f-b76cf3d8aad7" providerId="ADAL" clId="{3E8E30F2-CFEC-4711-96F4-46DBB22E2E99}" dt="2025-03-07T20:38:57.565" v="215" actId="20577"/>
        <pc:sldMkLst>
          <pc:docMk/>
          <pc:sldMk cId="4137715547" sldId="273"/>
        </pc:sldMkLst>
        <pc:spChg chg="mod">
          <ac:chgData name="Ana Gil Lara" userId="843b0994-2b75-4f94-9e5f-b76cf3d8aad7" providerId="ADAL" clId="{3E8E30F2-CFEC-4711-96F4-46DBB22E2E99}" dt="2025-03-07T20:38:57.565" v="215" actId="20577"/>
          <ac:spMkLst>
            <pc:docMk/>
            <pc:sldMk cId="4137715547" sldId="273"/>
            <ac:spMk id="2" creationId="{C94CE649-0A0F-4DD7-0F4E-039659CC3E10}"/>
          </ac:spMkLst>
        </pc:spChg>
      </pc:sldChg>
      <pc:sldChg chg="modSp mod">
        <pc:chgData name="Ana Gil Lara" userId="843b0994-2b75-4f94-9e5f-b76cf3d8aad7" providerId="ADAL" clId="{3E8E30F2-CFEC-4711-96F4-46DBB22E2E99}" dt="2025-03-06T17:02:21.464" v="17" actId="20577"/>
        <pc:sldMkLst>
          <pc:docMk/>
          <pc:sldMk cId="3495889140" sldId="274"/>
        </pc:sldMkLst>
        <pc:spChg chg="mod">
          <ac:chgData name="Ana Gil Lara" userId="843b0994-2b75-4f94-9e5f-b76cf3d8aad7" providerId="ADAL" clId="{3E8E30F2-CFEC-4711-96F4-46DBB22E2E99}" dt="2025-03-06T17:01:50.753" v="15" actId="115"/>
          <ac:spMkLst>
            <pc:docMk/>
            <pc:sldMk cId="3495889140" sldId="274"/>
            <ac:spMk id="55" creationId="{D9068669-36EE-35DE-63BF-DC7C3660CACF}"/>
          </ac:spMkLst>
        </pc:spChg>
        <pc:spChg chg="mod">
          <ac:chgData name="Ana Gil Lara" userId="843b0994-2b75-4f94-9e5f-b76cf3d8aad7" providerId="ADAL" clId="{3E8E30F2-CFEC-4711-96F4-46DBB22E2E99}" dt="2025-03-06T17:02:21.464" v="17" actId="20577"/>
          <ac:spMkLst>
            <pc:docMk/>
            <pc:sldMk cId="3495889140" sldId="274"/>
            <ac:spMk id="1037" creationId="{EFF10390-9B19-5AE5-C69C-C4A5A7C1A8F3}"/>
          </ac:spMkLst>
        </pc:spChg>
        <pc:picChg chg="ord">
          <ac:chgData name="Ana Gil Lara" userId="843b0994-2b75-4f94-9e5f-b76cf3d8aad7" providerId="ADAL" clId="{3E8E30F2-CFEC-4711-96F4-46DBB22E2E99}" dt="2025-03-06T17:01:13.307" v="14" actId="167"/>
          <ac:picMkLst>
            <pc:docMk/>
            <pc:sldMk cId="3495889140" sldId="274"/>
            <ac:picMk id="26" creationId="{37E06F7A-95A2-1CBC-3E5E-BAF22766CFE5}"/>
          </ac:picMkLst>
        </pc:picChg>
      </pc:sldChg>
      <pc:sldChg chg="modSp mod">
        <pc:chgData name="Ana Gil Lara" userId="843b0994-2b75-4f94-9e5f-b76cf3d8aad7" providerId="ADAL" clId="{3E8E30F2-CFEC-4711-96F4-46DBB22E2E99}" dt="2025-03-06T17:09:07.389" v="47" actId="1036"/>
        <pc:sldMkLst>
          <pc:docMk/>
          <pc:sldMk cId="3548012891" sldId="275"/>
        </pc:sldMkLst>
        <pc:spChg chg="mod">
          <ac:chgData name="Ana Gil Lara" userId="843b0994-2b75-4f94-9e5f-b76cf3d8aad7" providerId="ADAL" clId="{3E8E30F2-CFEC-4711-96F4-46DBB22E2E99}" dt="2025-03-06T17:09:07.389" v="47" actId="1036"/>
          <ac:spMkLst>
            <pc:docMk/>
            <pc:sldMk cId="3548012891" sldId="275"/>
            <ac:spMk id="116" creationId="{54AAB83C-8D08-0C03-735B-2B0FA9ED04C6}"/>
          </ac:spMkLst>
        </pc:spChg>
      </pc:sldChg>
      <pc:sldChg chg="modSp mod">
        <pc:chgData name="Ana Gil Lara" userId="843b0994-2b75-4f94-9e5f-b76cf3d8aad7" providerId="ADAL" clId="{3E8E30F2-CFEC-4711-96F4-46DBB22E2E99}" dt="2025-03-06T17:06:37.939" v="30" actId="1076"/>
        <pc:sldMkLst>
          <pc:docMk/>
          <pc:sldMk cId="1250127356" sldId="277"/>
        </pc:sldMkLst>
        <pc:spChg chg="mod">
          <ac:chgData name="Ana Gil Lara" userId="843b0994-2b75-4f94-9e5f-b76cf3d8aad7" providerId="ADAL" clId="{3E8E30F2-CFEC-4711-96F4-46DBB22E2E99}" dt="2025-03-06T17:03:06.255" v="22" actId="255"/>
          <ac:spMkLst>
            <pc:docMk/>
            <pc:sldMk cId="1250127356" sldId="277"/>
            <ac:spMk id="5" creationId="{9D51E5F3-8E9A-6354-34DB-A274342624CD}"/>
          </ac:spMkLst>
        </pc:spChg>
        <pc:spChg chg="mod">
          <ac:chgData name="Ana Gil Lara" userId="843b0994-2b75-4f94-9e5f-b76cf3d8aad7" providerId="ADAL" clId="{3E8E30F2-CFEC-4711-96F4-46DBB22E2E99}" dt="2025-03-06T17:03:23.263" v="24" actId="20577"/>
          <ac:spMkLst>
            <pc:docMk/>
            <pc:sldMk cId="1250127356" sldId="277"/>
            <ac:spMk id="15" creationId="{64A39E64-A245-37CB-5469-12CC45375382}"/>
          </ac:spMkLst>
        </pc:spChg>
        <pc:spChg chg="mod">
          <ac:chgData name="Ana Gil Lara" userId="843b0994-2b75-4f94-9e5f-b76cf3d8aad7" providerId="ADAL" clId="{3E8E30F2-CFEC-4711-96F4-46DBB22E2E99}" dt="2025-03-06T17:06:37.939" v="30" actId="1076"/>
          <ac:spMkLst>
            <pc:docMk/>
            <pc:sldMk cId="1250127356" sldId="277"/>
            <ac:spMk id="1034" creationId="{751583E9-A182-66EC-7980-42FF0517E752}"/>
          </ac:spMkLst>
        </pc:spChg>
        <pc:spChg chg="mod">
          <ac:chgData name="Ana Gil Lara" userId="843b0994-2b75-4f94-9e5f-b76cf3d8aad7" providerId="ADAL" clId="{3E8E30F2-CFEC-4711-96F4-46DBB22E2E99}" dt="2025-03-06T17:06:37.939" v="30" actId="1076"/>
          <ac:spMkLst>
            <pc:docMk/>
            <pc:sldMk cId="1250127356" sldId="277"/>
            <ac:spMk id="1051" creationId="{AFD2C05F-04C1-6929-47A9-787060AF7B69}"/>
          </ac:spMkLst>
        </pc:spChg>
        <pc:spChg chg="mod">
          <ac:chgData name="Ana Gil Lara" userId="843b0994-2b75-4f94-9e5f-b76cf3d8aad7" providerId="ADAL" clId="{3E8E30F2-CFEC-4711-96F4-46DBB22E2E99}" dt="2025-03-06T17:06:12.648" v="27" actId="1076"/>
          <ac:spMkLst>
            <pc:docMk/>
            <pc:sldMk cId="1250127356" sldId="277"/>
            <ac:spMk id="1053" creationId="{F7ACF63A-56EF-FA99-BF62-097E9ADB1A01}"/>
          </ac:spMkLst>
        </pc:spChg>
        <pc:picChg chg="mod">
          <ac:chgData name="Ana Gil Lara" userId="843b0994-2b75-4f94-9e5f-b76cf3d8aad7" providerId="ADAL" clId="{3E8E30F2-CFEC-4711-96F4-46DBB22E2E99}" dt="2025-03-06T17:06:37.939" v="30" actId="1076"/>
          <ac:picMkLst>
            <pc:docMk/>
            <pc:sldMk cId="1250127356" sldId="277"/>
            <ac:picMk id="1052" creationId="{0135D1AD-7FAC-4203-B174-85D43C0B132B}"/>
          </ac:picMkLst>
        </pc:picChg>
      </pc:sldChg>
      <pc:sldChg chg="modSp mod">
        <pc:chgData name="Ana Gil Lara" userId="843b0994-2b75-4f94-9e5f-b76cf3d8aad7" providerId="ADAL" clId="{3E8E30F2-CFEC-4711-96F4-46DBB22E2E99}" dt="2025-03-06T17:07:26.602" v="31" actId="115"/>
        <pc:sldMkLst>
          <pc:docMk/>
          <pc:sldMk cId="3896372655" sldId="287"/>
        </pc:sldMkLst>
        <pc:spChg chg="mod">
          <ac:chgData name="Ana Gil Lara" userId="843b0994-2b75-4f94-9e5f-b76cf3d8aad7" providerId="ADAL" clId="{3E8E30F2-CFEC-4711-96F4-46DBB22E2E99}" dt="2025-03-06T17:07:26.602" v="31" actId="115"/>
          <ac:spMkLst>
            <pc:docMk/>
            <pc:sldMk cId="3896372655" sldId="287"/>
            <ac:spMk id="55" creationId="{076571E0-D964-27E0-1949-0C447729D564}"/>
          </ac:spMkLst>
        </pc:spChg>
      </pc:sldChg>
      <pc:sldChg chg="modSp mod">
        <pc:chgData name="Ana Gil Lara" userId="843b0994-2b75-4f94-9e5f-b76cf3d8aad7" providerId="ADAL" clId="{3E8E30F2-CFEC-4711-96F4-46DBB22E2E99}" dt="2025-03-14T00:49:02.139" v="239" actId="20577"/>
        <pc:sldMkLst>
          <pc:docMk/>
          <pc:sldMk cId="3322789675" sldId="288"/>
        </pc:sldMkLst>
        <pc:spChg chg="mod">
          <ac:chgData name="Ana Gil Lara" userId="843b0994-2b75-4f94-9e5f-b76cf3d8aad7" providerId="ADAL" clId="{3E8E30F2-CFEC-4711-96F4-46DBB22E2E99}" dt="2025-03-14T00:49:02.139" v="239" actId="20577"/>
          <ac:spMkLst>
            <pc:docMk/>
            <pc:sldMk cId="3322789675" sldId="288"/>
            <ac:spMk id="3" creationId="{8FE96390-5FBA-A78D-D4B6-6C3560B4ABB2}"/>
          </ac:spMkLst>
        </pc:spChg>
      </pc:sldChg>
      <pc:sldChg chg="modSp mod">
        <pc:chgData name="Ana Gil Lara" userId="843b0994-2b75-4f94-9e5f-b76cf3d8aad7" providerId="ADAL" clId="{3E8E30F2-CFEC-4711-96F4-46DBB22E2E99}" dt="2025-03-06T17:07:47.434" v="32" actId="1076"/>
        <pc:sldMkLst>
          <pc:docMk/>
          <pc:sldMk cId="2633139585" sldId="289"/>
        </pc:sldMkLst>
        <pc:spChg chg="mod">
          <ac:chgData name="Ana Gil Lara" userId="843b0994-2b75-4f94-9e5f-b76cf3d8aad7" providerId="ADAL" clId="{3E8E30F2-CFEC-4711-96F4-46DBB22E2E99}" dt="2025-03-06T17:07:47.434" v="32" actId="1076"/>
          <ac:spMkLst>
            <pc:docMk/>
            <pc:sldMk cId="2633139585" sldId="289"/>
            <ac:spMk id="2" creationId="{D3F2812C-FC54-5200-D04D-3336BB204783}"/>
          </ac:spMkLst>
        </pc:spChg>
      </pc:sldChg>
      <pc:sldChg chg="modSp mod">
        <pc:chgData name="Ana Gil Lara" userId="843b0994-2b75-4f94-9e5f-b76cf3d8aad7" providerId="ADAL" clId="{3E8E30F2-CFEC-4711-96F4-46DBB22E2E99}" dt="2025-03-06T17:08:10.782" v="33" actId="1076"/>
        <pc:sldMkLst>
          <pc:docMk/>
          <pc:sldMk cId="3051187439" sldId="291"/>
        </pc:sldMkLst>
        <pc:spChg chg="mod">
          <ac:chgData name="Ana Gil Lara" userId="843b0994-2b75-4f94-9e5f-b76cf3d8aad7" providerId="ADAL" clId="{3E8E30F2-CFEC-4711-96F4-46DBB22E2E99}" dt="2025-03-06T17:08:10.782" v="33" actId="1076"/>
          <ac:spMkLst>
            <pc:docMk/>
            <pc:sldMk cId="3051187439" sldId="291"/>
            <ac:spMk id="11" creationId="{4C8148D4-0962-ADED-6F41-C506E525B01F}"/>
          </ac:spMkLst>
        </pc:spChg>
      </pc:sldChg>
      <pc:sldChg chg="modSp mod">
        <pc:chgData name="Ana Gil Lara" userId="843b0994-2b75-4f94-9e5f-b76cf3d8aad7" providerId="ADAL" clId="{3E8E30F2-CFEC-4711-96F4-46DBB22E2E99}" dt="2025-03-06T17:08:29.441" v="35" actId="1076"/>
        <pc:sldMkLst>
          <pc:docMk/>
          <pc:sldMk cId="4221984126" sldId="292"/>
        </pc:sldMkLst>
        <pc:spChg chg="mod">
          <ac:chgData name="Ana Gil Lara" userId="843b0994-2b75-4f94-9e5f-b76cf3d8aad7" providerId="ADAL" clId="{3E8E30F2-CFEC-4711-96F4-46DBB22E2E99}" dt="2025-03-06T17:08:29.441" v="35" actId="1076"/>
          <ac:spMkLst>
            <pc:docMk/>
            <pc:sldMk cId="4221984126" sldId="292"/>
            <ac:spMk id="13" creationId="{512F9141-C826-F798-97D5-7D04FC7998BB}"/>
          </ac:spMkLst>
        </pc:spChg>
        <pc:grpChg chg="mod">
          <ac:chgData name="Ana Gil Lara" userId="843b0994-2b75-4f94-9e5f-b76cf3d8aad7" providerId="ADAL" clId="{3E8E30F2-CFEC-4711-96F4-46DBB22E2E99}" dt="2025-03-06T17:08:27.288" v="34" actId="1076"/>
          <ac:grpSpMkLst>
            <pc:docMk/>
            <pc:sldMk cId="4221984126" sldId="292"/>
            <ac:grpSpMk id="9" creationId="{57FF5DFD-8548-299F-D608-E8C330E97681}"/>
          </ac:grpSpMkLst>
        </pc:grpChg>
      </pc:sldChg>
      <pc:sldChg chg="modSp mod">
        <pc:chgData name="Ana Gil Lara" userId="843b0994-2b75-4f94-9e5f-b76cf3d8aad7" providerId="ADAL" clId="{3E8E30F2-CFEC-4711-96F4-46DBB22E2E99}" dt="2025-03-06T17:10:52.005" v="122" actId="1035"/>
        <pc:sldMkLst>
          <pc:docMk/>
          <pc:sldMk cId="3626669925" sldId="295"/>
        </pc:sldMkLst>
        <pc:spChg chg="mod">
          <ac:chgData name="Ana Gil Lara" userId="843b0994-2b75-4f94-9e5f-b76cf3d8aad7" providerId="ADAL" clId="{3E8E30F2-CFEC-4711-96F4-46DBB22E2E99}" dt="2025-03-06T17:10:37.819" v="110" actId="1036"/>
          <ac:spMkLst>
            <pc:docMk/>
            <pc:sldMk cId="3626669925" sldId="295"/>
            <ac:spMk id="14" creationId="{D426504F-41DF-E0E6-1CD2-5E353ADCC48D}"/>
          </ac:spMkLst>
        </pc:spChg>
        <pc:spChg chg="mod">
          <ac:chgData name="Ana Gil Lara" userId="843b0994-2b75-4f94-9e5f-b76cf3d8aad7" providerId="ADAL" clId="{3E8E30F2-CFEC-4711-96F4-46DBB22E2E99}" dt="2025-03-06T17:10:14.525" v="87" actId="1035"/>
          <ac:spMkLst>
            <pc:docMk/>
            <pc:sldMk cId="3626669925" sldId="295"/>
            <ac:spMk id="17" creationId="{3BBCEBA6-8BC1-3D6B-AA71-F6C896ED08ED}"/>
          </ac:spMkLst>
        </pc:spChg>
        <pc:spChg chg="mod">
          <ac:chgData name="Ana Gil Lara" userId="843b0994-2b75-4f94-9e5f-b76cf3d8aad7" providerId="ADAL" clId="{3E8E30F2-CFEC-4711-96F4-46DBB22E2E99}" dt="2025-03-06T17:10:52.005" v="122" actId="1035"/>
          <ac:spMkLst>
            <pc:docMk/>
            <pc:sldMk cId="3626669925" sldId="295"/>
            <ac:spMk id="19" creationId="{E1EC6692-6054-8BA9-1BEE-BEFC19A1688B}"/>
          </ac:spMkLst>
        </pc:spChg>
        <pc:spChg chg="mod">
          <ac:chgData name="Ana Gil Lara" userId="843b0994-2b75-4f94-9e5f-b76cf3d8aad7" providerId="ADAL" clId="{3E8E30F2-CFEC-4711-96F4-46DBB22E2E99}" dt="2025-03-06T17:10:52.005" v="122" actId="1035"/>
          <ac:spMkLst>
            <pc:docMk/>
            <pc:sldMk cId="3626669925" sldId="295"/>
            <ac:spMk id="21" creationId="{33D8E79D-8A7B-9170-77CF-17F30728AAF4}"/>
          </ac:spMkLst>
        </pc:spChg>
        <pc:spChg chg="mod">
          <ac:chgData name="Ana Gil Lara" userId="843b0994-2b75-4f94-9e5f-b76cf3d8aad7" providerId="ADAL" clId="{3E8E30F2-CFEC-4711-96F4-46DBB22E2E99}" dt="2025-03-06T17:10:14.525" v="87" actId="1035"/>
          <ac:spMkLst>
            <pc:docMk/>
            <pc:sldMk cId="3626669925" sldId="295"/>
            <ac:spMk id="23" creationId="{981EFC90-C4E6-D9D8-8527-95372BE33EA2}"/>
          </ac:spMkLst>
        </pc:spChg>
      </pc:sldChg>
      <pc:sldChg chg="modSp mod">
        <pc:chgData name="Ana Gil Lara" userId="843b0994-2b75-4f94-9e5f-b76cf3d8aad7" providerId="ADAL" clId="{3E8E30F2-CFEC-4711-96F4-46DBB22E2E99}" dt="2025-03-06T17:14:18.242" v="202"/>
        <pc:sldMkLst>
          <pc:docMk/>
          <pc:sldMk cId="3751333036" sldId="296"/>
        </pc:sldMkLst>
        <pc:spChg chg="mod">
          <ac:chgData name="Ana Gil Lara" userId="843b0994-2b75-4f94-9e5f-b76cf3d8aad7" providerId="ADAL" clId="{3E8E30F2-CFEC-4711-96F4-46DBB22E2E99}" dt="2025-03-06T17:14:18.242" v="202"/>
          <ac:spMkLst>
            <pc:docMk/>
            <pc:sldMk cId="3751333036" sldId="296"/>
            <ac:spMk id="8" creationId="{144856A3-473F-1861-80D8-2C480EAB2379}"/>
          </ac:spMkLst>
        </pc:spChg>
        <pc:spChg chg="mod">
          <ac:chgData name="Ana Gil Lara" userId="843b0994-2b75-4f94-9e5f-b76cf3d8aad7" providerId="ADAL" clId="{3E8E30F2-CFEC-4711-96F4-46DBB22E2E99}" dt="2025-03-06T17:12:36.354" v="163" actId="1035"/>
          <ac:spMkLst>
            <pc:docMk/>
            <pc:sldMk cId="3751333036" sldId="296"/>
            <ac:spMk id="20" creationId="{CBACADC9-F4EF-67AF-F5D9-200EC9AA36D0}"/>
          </ac:spMkLst>
        </pc:spChg>
        <pc:spChg chg="mod">
          <ac:chgData name="Ana Gil Lara" userId="843b0994-2b75-4f94-9e5f-b76cf3d8aad7" providerId="ADAL" clId="{3E8E30F2-CFEC-4711-96F4-46DBB22E2E99}" dt="2025-03-06T17:12:36.354" v="163" actId="1035"/>
          <ac:spMkLst>
            <pc:docMk/>
            <pc:sldMk cId="3751333036" sldId="296"/>
            <ac:spMk id="21" creationId="{91B6EFBE-70D8-3AE8-7FE1-337D821BE956}"/>
          </ac:spMkLst>
        </pc:spChg>
        <pc:spChg chg="mod">
          <ac:chgData name="Ana Gil Lara" userId="843b0994-2b75-4f94-9e5f-b76cf3d8aad7" providerId="ADAL" clId="{3E8E30F2-CFEC-4711-96F4-46DBB22E2E99}" dt="2025-03-06T17:12:42.067" v="173" actId="1036"/>
          <ac:spMkLst>
            <pc:docMk/>
            <pc:sldMk cId="3751333036" sldId="296"/>
            <ac:spMk id="22" creationId="{CA6F4EE1-F9B4-D6B9-D496-A679A9B9742C}"/>
          </ac:spMkLst>
        </pc:spChg>
        <pc:spChg chg="mod">
          <ac:chgData name="Ana Gil Lara" userId="843b0994-2b75-4f94-9e5f-b76cf3d8aad7" providerId="ADAL" clId="{3E8E30F2-CFEC-4711-96F4-46DBB22E2E99}" dt="2025-03-06T17:12:20.476" v="151" actId="1035"/>
          <ac:spMkLst>
            <pc:docMk/>
            <pc:sldMk cId="3751333036" sldId="296"/>
            <ac:spMk id="24" creationId="{D6538F52-058A-C234-2198-44BABCB8D73B}"/>
          </ac:spMkLst>
        </pc:spChg>
      </pc:sldChg>
      <pc:sldChg chg="modSp mod">
        <pc:chgData name="Ana Gil Lara" userId="843b0994-2b75-4f94-9e5f-b76cf3d8aad7" providerId="ADAL" clId="{3E8E30F2-CFEC-4711-96F4-46DBB22E2E99}" dt="2025-03-06T17:09:42.029" v="63" actId="1035"/>
        <pc:sldMkLst>
          <pc:docMk/>
          <pc:sldMk cId="2854408038" sldId="297"/>
        </pc:sldMkLst>
        <pc:spChg chg="mod">
          <ac:chgData name="Ana Gil Lara" userId="843b0994-2b75-4f94-9e5f-b76cf3d8aad7" providerId="ADAL" clId="{3E8E30F2-CFEC-4711-96F4-46DBB22E2E99}" dt="2025-03-06T17:09:42.029" v="63" actId="1035"/>
          <ac:spMkLst>
            <pc:docMk/>
            <pc:sldMk cId="2854408038" sldId="297"/>
            <ac:spMk id="14" creationId="{CAF2AB81-D722-947F-EF1F-5BABD0225B55}"/>
          </ac:spMkLst>
        </pc:spChg>
      </pc:sldChg>
      <pc:sldChg chg="modSp add del mod">
        <pc:chgData name="Ana Gil Lara" userId="843b0994-2b75-4f94-9e5f-b76cf3d8aad7" providerId="ADAL" clId="{3E8E30F2-CFEC-4711-96F4-46DBB22E2E99}" dt="2025-03-13T22:25:43.079" v="228" actId="47"/>
        <pc:sldMkLst>
          <pc:docMk/>
          <pc:sldMk cId="1776629953" sldId="299"/>
        </pc:sldMkLst>
      </pc:sldChg>
      <pc:sldChg chg="modSp mod">
        <pc:chgData name="Ana Gil Lara" userId="843b0994-2b75-4f94-9e5f-b76cf3d8aad7" providerId="ADAL" clId="{3E8E30F2-CFEC-4711-96F4-46DBB22E2E99}" dt="2025-03-06T17:00:40.883" v="13" actId="1076"/>
        <pc:sldMkLst>
          <pc:docMk/>
          <pc:sldMk cId="68050054" sldId="303"/>
        </pc:sldMkLst>
        <pc:spChg chg="mod">
          <ac:chgData name="Ana Gil Lara" userId="843b0994-2b75-4f94-9e5f-b76cf3d8aad7" providerId="ADAL" clId="{3E8E30F2-CFEC-4711-96F4-46DBB22E2E99}" dt="2025-03-06T17:00:35.722" v="11" actId="14100"/>
          <ac:spMkLst>
            <pc:docMk/>
            <pc:sldMk cId="68050054" sldId="303"/>
            <ac:spMk id="2" creationId="{A7F6982C-8634-B0CA-4FA2-B3E7829FBA80}"/>
          </ac:spMkLst>
        </pc:spChg>
        <pc:spChg chg="mod">
          <ac:chgData name="Ana Gil Lara" userId="843b0994-2b75-4f94-9e5f-b76cf3d8aad7" providerId="ADAL" clId="{3E8E30F2-CFEC-4711-96F4-46DBB22E2E99}" dt="2025-03-06T17:00:38.545" v="12" actId="1076"/>
          <ac:spMkLst>
            <pc:docMk/>
            <pc:sldMk cId="68050054" sldId="303"/>
            <ac:spMk id="15" creationId="{3D0E1C04-BFF6-4810-E302-A623B24CEFB1}"/>
          </ac:spMkLst>
        </pc:spChg>
        <pc:spChg chg="mod">
          <ac:chgData name="Ana Gil Lara" userId="843b0994-2b75-4f94-9e5f-b76cf3d8aad7" providerId="ADAL" clId="{3E8E30F2-CFEC-4711-96F4-46DBB22E2E99}" dt="2025-03-06T17:00:40.883" v="13" actId="1076"/>
          <ac:spMkLst>
            <pc:docMk/>
            <pc:sldMk cId="68050054" sldId="303"/>
            <ac:spMk id="16" creationId="{FFC45281-6483-BFBA-29E1-7DC19809D511}"/>
          </ac:spMkLst>
        </pc:spChg>
      </pc:sldChg>
      <pc:sldChg chg="modSp mod">
        <pc:chgData name="Ana Gil Lara" userId="843b0994-2b75-4f94-9e5f-b76cf3d8aad7" providerId="ADAL" clId="{3E8E30F2-CFEC-4711-96F4-46DBB22E2E99}" dt="2025-03-06T16:59:52.699" v="10" actId="14100"/>
        <pc:sldMkLst>
          <pc:docMk/>
          <pc:sldMk cId="2213823680" sldId="2147483639"/>
        </pc:sldMkLst>
        <pc:spChg chg="mod">
          <ac:chgData name="Ana Gil Lara" userId="843b0994-2b75-4f94-9e5f-b76cf3d8aad7" providerId="ADAL" clId="{3E8E30F2-CFEC-4711-96F4-46DBB22E2E99}" dt="2025-03-06T16:59:02.395" v="9" actId="14100"/>
          <ac:spMkLst>
            <pc:docMk/>
            <pc:sldMk cId="2213823680" sldId="2147483639"/>
            <ac:spMk id="22" creationId="{5104D536-B221-4A01-4086-ED165804605E}"/>
          </ac:spMkLst>
        </pc:spChg>
        <pc:spChg chg="mod">
          <ac:chgData name="Ana Gil Lara" userId="843b0994-2b75-4f94-9e5f-b76cf3d8aad7" providerId="ADAL" clId="{3E8E30F2-CFEC-4711-96F4-46DBB22E2E99}" dt="2025-03-06T16:59:52.699" v="10" actId="14100"/>
          <ac:spMkLst>
            <pc:docMk/>
            <pc:sldMk cId="2213823680" sldId="2147483639"/>
            <ac:spMk id="61" creationId="{93B99B52-2F23-0983-1B12-E27D00BC62E6}"/>
          </ac:spMkLst>
        </pc:spChg>
      </pc:sldChg>
      <pc:sldChg chg="add">
        <pc:chgData name="Ana Gil Lara" userId="843b0994-2b75-4f94-9e5f-b76cf3d8aad7" providerId="ADAL" clId="{3E8E30F2-CFEC-4711-96F4-46DBB22E2E99}" dt="2025-03-13T22:23:15.237" v="216"/>
        <pc:sldMkLst>
          <pc:docMk/>
          <pc:sldMk cId="1819085617" sldId="2147483640"/>
        </pc:sldMkLst>
      </pc:sldChg>
      <pc:sldChg chg="modSp add mod">
        <pc:chgData name="Ana Gil Lara" userId="843b0994-2b75-4f94-9e5f-b76cf3d8aad7" providerId="ADAL" clId="{3E8E30F2-CFEC-4711-96F4-46DBB22E2E99}" dt="2025-03-13T22:25:40.529" v="226" actId="1036"/>
        <pc:sldMkLst>
          <pc:docMk/>
          <pc:sldMk cId="600038739" sldId="2147483641"/>
        </pc:sldMkLst>
        <pc:picChg chg="mod">
          <ac:chgData name="Ana Gil Lara" userId="843b0994-2b75-4f94-9e5f-b76cf3d8aad7" providerId="ADAL" clId="{3E8E30F2-CFEC-4711-96F4-46DBB22E2E99}" dt="2025-03-13T22:25:40.529" v="226" actId="1036"/>
          <ac:picMkLst>
            <pc:docMk/>
            <pc:sldMk cId="600038739" sldId="2147483641"/>
            <ac:picMk id="4" creationId="{5EFFCBBC-0A6A-9F16-2BDE-F6C7EEB82E14}"/>
          </ac:picMkLst>
        </pc:picChg>
      </pc:sldChg>
    </pc:docChg>
  </pc:docChgLst>
  <pc:docChgLst>
    <pc:chgData name="Sam Lee" userId="214746bd-87e1-473d-8d53-0a923f51e6fe" providerId="ADAL" clId="{40575000-CCDD-4A29-91B3-83D2029A670C}"/>
    <pc:docChg chg="undo custSel addSld delSld modSld modSection">
      <pc:chgData name="Sam Lee" userId="214746bd-87e1-473d-8d53-0a923f51e6fe" providerId="ADAL" clId="{40575000-CCDD-4A29-91B3-83D2029A670C}" dt="2025-03-20T17:34:59.731" v="9"/>
      <pc:docMkLst>
        <pc:docMk/>
      </pc:docMkLst>
      <pc:sldChg chg="modSp mod modShow">
        <pc:chgData name="Sam Lee" userId="214746bd-87e1-473d-8d53-0a923f51e6fe" providerId="ADAL" clId="{40575000-CCDD-4A29-91B3-83D2029A670C}" dt="2025-03-20T17:33:54.133" v="3" actId="14100"/>
        <pc:sldMkLst>
          <pc:docMk/>
          <pc:sldMk cId="1944538022" sldId="268"/>
        </pc:sldMkLst>
        <pc:spChg chg="mod">
          <ac:chgData name="Sam Lee" userId="214746bd-87e1-473d-8d53-0a923f51e6fe" providerId="ADAL" clId="{40575000-CCDD-4A29-91B3-83D2029A670C}" dt="2025-03-20T17:33:54.133" v="3" actId="14100"/>
          <ac:spMkLst>
            <pc:docMk/>
            <pc:sldMk cId="1944538022" sldId="268"/>
            <ac:spMk id="3" creationId="{D5BDA231-5185-5F65-5201-E6DD947953C7}"/>
          </ac:spMkLst>
        </pc:spChg>
      </pc:sldChg>
      <pc:sldChg chg="addSp modSp modAnim">
        <pc:chgData name="Sam Lee" userId="214746bd-87e1-473d-8d53-0a923f51e6fe" providerId="ADAL" clId="{40575000-CCDD-4A29-91B3-83D2029A670C}" dt="2025-03-20T17:34:33.267" v="4"/>
        <pc:sldMkLst>
          <pc:docMk/>
          <pc:sldMk cId="2633139585" sldId="289"/>
        </pc:sldMkLst>
        <pc:spChg chg="add mod">
          <ac:chgData name="Sam Lee" userId="214746bd-87e1-473d-8d53-0a923f51e6fe" providerId="ADAL" clId="{40575000-CCDD-4A29-91B3-83D2029A670C}" dt="2025-03-20T17:34:33.267" v="4"/>
          <ac:spMkLst>
            <pc:docMk/>
            <pc:sldMk cId="2633139585" sldId="289"/>
            <ac:spMk id="6" creationId="{C8F54CE9-D079-A303-6970-52DB231E7CA8}"/>
          </ac:spMkLst>
        </pc:spChg>
        <pc:picChg chg="add mod">
          <ac:chgData name="Sam Lee" userId="214746bd-87e1-473d-8d53-0a923f51e6fe" providerId="ADAL" clId="{40575000-CCDD-4A29-91B3-83D2029A670C}" dt="2025-03-20T17:34:33.267" v="4"/>
          <ac:picMkLst>
            <pc:docMk/>
            <pc:sldMk cId="2633139585" sldId="289"/>
            <ac:picMk id="4" creationId="{DBB7B08B-3929-773F-2747-6F83B6F39CCE}"/>
          </ac:picMkLst>
        </pc:picChg>
      </pc:sldChg>
      <pc:sldChg chg="addSp modSp modAnim">
        <pc:chgData name="Sam Lee" userId="214746bd-87e1-473d-8d53-0a923f51e6fe" providerId="ADAL" clId="{40575000-CCDD-4A29-91B3-83D2029A670C}" dt="2025-03-20T17:34:38.194" v="5"/>
        <pc:sldMkLst>
          <pc:docMk/>
          <pc:sldMk cId="105391078" sldId="290"/>
        </pc:sldMkLst>
        <pc:spChg chg="add mod">
          <ac:chgData name="Sam Lee" userId="214746bd-87e1-473d-8d53-0a923f51e6fe" providerId="ADAL" clId="{40575000-CCDD-4A29-91B3-83D2029A670C}" dt="2025-03-20T17:34:38.194" v="5"/>
          <ac:spMkLst>
            <pc:docMk/>
            <pc:sldMk cId="105391078" sldId="290"/>
            <ac:spMk id="3" creationId="{44F518CD-4267-091E-33A9-022FAFAB31BB}"/>
          </ac:spMkLst>
        </pc:spChg>
        <pc:picChg chg="add mod">
          <ac:chgData name="Sam Lee" userId="214746bd-87e1-473d-8d53-0a923f51e6fe" providerId="ADAL" clId="{40575000-CCDD-4A29-91B3-83D2029A670C}" dt="2025-03-20T17:34:38.194" v="5"/>
          <ac:picMkLst>
            <pc:docMk/>
            <pc:sldMk cId="105391078" sldId="290"/>
            <ac:picMk id="2" creationId="{BCE9EA5B-C399-6F26-DBDA-6571A5EB2D6C}"/>
          </ac:picMkLst>
        </pc:picChg>
      </pc:sldChg>
      <pc:sldChg chg="addSp modSp modAnim">
        <pc:chgData name="Sam Lee" userId="214746bd-87e1-473d-8d53-0a923f51e6fe" providerId="ADAL" clId="{40575000-CCDD-4A29-91B3-83D2029A670C}" dt="2025-03-20T17:34:43.120" v="6"/>
        <pc:sldMkLst>
          <pc:docMk/>
          <pc:sldMk cId="3051187439" sldId="291"/>
        </pc:sldMkLst>
        <pc:spChg chg="add mod">
          <ac:chgData name="Sam Lee" userId="214746bd-87e1-473d-8d53-0a923f51e6fe" providerId="ADAL" clId="{40575000-CCDD-4A29-91B3-83D2029A670C}" dt="2025-03-20T17:34:43.120" v="6"/>
          <ac:spMkLst>
            <pc:docMk/>
            <pc:sldMk cId="3051187439" sldId="291"/>
            <ac:spMk id="3" creationId="{4A2F542E-99CD-7A3D-FFEE-2076B18C2EE1}"/>
          </ac:spMkLst>
        </pc:spChg>
        <pc:picChg chg="add mod">
          <ac:chgData name="Sam Lee" userId="214746bd-87e1-473d-8d53-0a923f51e6fe" providerId="ADAL" clId="{40575000-CCDD-4A29-91B3-83D2029A670C}" dt="2025-03-20T17:34:43.120" v="6"/>
          <ac:picMkLst>
            <pc:docMk/>
            <pc:sldMk cId="3051187439" sldId="291"/>
            <ac:picMk id="2" creationId="{C58BE973-46BD-C819-E628-876BB45F27F9}"/>
          </ac:picMkLst>
        </pc:picChg>
      </pc:sldChg>
      <pc:sldChg chg="addSp modSp modAnim">
        <pc:chgData name="Sam Lee" userId="214746bd-87e1-473d-8d53-0a923f51e6fe" providerId="ADAL" clId="{40575000-CCDD-4A29-91B3-83D2029A670C}" dt="2025-03-20T17:34:48.157" v="7"/>
        <pc:sldMkLst>
          <pc:docMk/>
          <pc:sldMk cId="4221984126" sldId="292"/>
        </pc:sldMkLst>
        <pc:spChg chg="add mod">
          <ac:chgData name="Sam Lee" userId="214746bd-87e1-473d-8d53-0a923f51e6fe" providerId="ADAL" clId="{40575000-CCDD-4A29-91B3-83D2029A670C}" dt="2025-03-20T17:34:48.157" v="7"/>
          <ac:spMkLst>
            <pc:docMk/>
            <pc:sldMk cId="4221984126" sldId="292"/>
            <ac:spMk id="3" creationId="{58E2EBA5-686D-2629-1FB9-4EAE3D3AFA91}"/>
          </ac:spMkLst>
        </pc:spChg>
        <pc:picChg chg="add mod">
          <ac:chgData name="Sam Lee" userId="214746bd-87e1-473d-8d53-0a923f51e6fe" providerId="ADAL" clId="{40575000-CCDD-4A29-91B3-83D2029A670C}" dt="2025-03-20T17:34:48.157" v="7"/>
          <ac:picMkLst>
            <pc:docMk/>
            <pc:sldMk cId="4221984126" sldId="292"/>
            <ac:picMk id="2" creationId="{A5A6EF4D-6262-4005-ADA8-7CC854D93CFA}"/>
          </ac:picMkLst>
        </pc:picChg>
      </pc:sldChg>
      <pc:sldChg chg="addSp delSp modSp mod">
        <pc:chgData name="Sam Lee" userId="214746bd-87e1-473d-8d53-0a923f51e6fe" providerId="ADAL" clId="{40575000-CCDD-4A29-91B3-83D2029A670C}" dt="2025-03-20T17:34:59.731" v="9"/>
        <pc:sldMkLst>
          <pc:docMk/>
          <pc:sldMk cId="1653546814" sldId="294"/>
        </pc:sldMkLst>
        <pc:spChg chg="add mod">
          <ac:chgData name="Sam Lee" userId="214746bd-87e1-473d-8d53-0a923f51e6fe" providerId="ADAL" clId="{40575000-CCDD-4A29-91B3-83D2029A670C}" dt="2025-03-20T17:34:59.731" v="9"/>
          <ac:spMkLst>
            <pc:docMk/>
            <pc:sldMk cId="1653546814" sldId="294"/>
            <ac:spMk id="2" creationId="{AAC014D3-5169-39CE-DBE5-5B51C33DF518}"/>
          </ac:spMkLst>
        </pc:spChg>
        <pc:spChg chg="del">
          <ac:chgData name="Sam Lee" userId="214746bd-87e1-473d-8d53-0a923f51e6fe" providerId="ADAL" clId="{40575000-CCDD-4A29-91B3-83D2029A670C}" dt="2025-03-20T17:34:59.350" v="8" actId="478"/>
          <ac:spMkLst>
            <pc:docMk/>
            <pc:sldMk cId="1653546814" sldId="294"/>
            <ac:spMk id="5" creationId="{4B2969B4-0C9C-EF14-B316-3F489EFFFF8E}"/>
          </ac:spMkLst>
        </pc:spChg>
      </pc:sldChg>
      <pc:sldChg chg="add del">
        <pc:chgData name="Sam Lee" userId="214746bd-87e1-473d-8d53-0a923f51e6fe" providerId="ADAL" clId="{40575000-CCDD-4A29-91B3-83D2029A670C}" dt="2025-03-20T17:32:26.958" v="1" actId="2696"/>
        <pc:sldMkLst>
          <pc:docMk/>
          <pc:sldMk cId="1146473051" sldId="2147479567"/>
        </pc:sldMkLst>
      </pc:sldChg>
    </pc:docChg>
  </pc:docChgLst>
  <pc:docChgLst>
    <pc:chgData name="Ana Gil Lara" userId="S::anagillara@microsoft.com::843b0994-2b75-4f94-9e5f-b76cf3d8aad7" providerId="AD" clId="Web-{E4CADCEF-B453-6E7F-1352-C2B1B6906023}"/>
    <pc:docChg chg="modSld">
      <pc:chgData name="Ana Gil Lara" userId="S::anagillara@microsoft.com::843b0994-2b75-4f94-9e5f-b76cf3d8aad7" providerId="AD" clId="Web-{E4CADCEF-B453-6E7F-1352-C2B1B6906023}" dt="2025-03-14T16:28:49.160" v="7"/>
      <pc:docMkLst>
        <pc:docMk/>
      </pc:docMkLst>
      <pc:sldChg chg="mod modShow">
        <pc:chgData name="Ana Gil Lara" userId="S::anagillara@microsoft.com::843b0994-2b75-4f94-9e5f-b76cf3d8aad7" providerId="AD" clId="Web-{E4CADCEF-B453-6E7F-1352-C2B1B6906023}" dt="2025-03-14T16:28:49.160" v="7"/>
        <pc:sldMkLst>
          <pc:docMk/>
          <pc:sldMk cId="1944538022" sldId="268"/>
        </pc:sldMkLst>
      </pc:sldChg>
      <pc:sldChg chg="modSp">
        <pc:chgData name="Ana Gil Lara" userId="S::anagillara@microsoft.com::843b0994-2b75-4f94-9e5f-b76cf3d8aad7" providerId="AD" clId="Web-{E4CADCEF-B453-6E7F-1352-C2B1B6906023}" dt="2025-03-14T16:28:32.956" v="6" actId="1076"/>
        <pc:sldMkLst>
          <pc:docMk/>
          <pc:sldMk cId="3548012891" sldId="275"/>
        </pc:sldMkLst>
        <pc:spChg chg="mod">
          <ac:chgData name="Ana Gil Lara" userId="S::anagillara@microsoft.com::843b0994-2b75-4f94-9e5f-b76cf3d8aad7" providerId="AD" clId="Web-{E4CADCEF-B453-6E7F-1352-C2B1B6906023}" dt="2025-03-14T16:28:32.956" v="6" actId="1076"/>
          <ac:spMkLst>
            <pc:docMk/>
            <pc:sldMk cId="3548012891" sldId="275"/>
            <ac:spMk id="93" creationId="{CE7BFC2D-7E98-36FA-CCC6-36F52119C2C5}"/>
          </ac:spMkLst>
        </pc:spChg>
      </pc:sldChg>
    </pc:docChg>
  </pc:docChgLst>
  <pc:docChgLst>
    <pc:chgData name="Sam Lee" userId="214746bd-87e1-473d-8d53-0a923f51e6fe" providerId="ADAL" clId="{DDAC70B8-9307-41AE-A5F1-881F77F07F80}"/>
    <pc:docChg chg="custSel modSld modMainMaster">
      <pc:chgData name="Sam Lee" userId="214746bd-87e1-473d-8d53-0a923f51e6fe" providerId="ADAL" clId="{DDAC70B8-9307-41AE-A5F1-881F77F07F80}" dt="2025-03-18T22:50:07.478" v="11" actId="14100"/>
      <pc:docMkLst>
        <pc:docMk/>
      </pc:docMkLst>
      <pc:sldChg chg="modSp mod">
        <pc:chgData name="Sam Lee" userId="214746bd-87e1-473d-8d53-0a923f51e6fe" providerId="ADAL" clId="{DDAC70B8-9307-41AE-A5F1-881F77F07F80}" dt="2025-03-18T22:50:07.478" v="11" actId="14100"/>
        <pc:sldMkLst>
          <pc:docMk/>
          <pc:sldMk cId="2207782395" sldId="271"/>
        </pc:sldMkLst>
        <pc:spChg chg="mod">
          <ac:chgData name="Sam Lee" userId="214746bd-87e1-473d-8d53-0a923f51e6fe" providerId="ADAL" clId="{DDAC70B8-9307-41AE-A5F1-881F77F07F80}" dt="2025-03-18T22:50:07.478" v="11" actId="14100"/>
          <ac:spMkLst>
            <pc:docMk/>
            <pc:sldMk cId="2207782395" sldId="271"/>
            <ac:spMk id="5" creationId="{CA91087A-47CC-9C39-976B-538F515D2B17}"/>
          </ac:spMkLst>
        </pc:spChg>
      </pc:sldChg>
      <pc:sldChg chg="modSp mod">
        <pc:chgData name="Sam Lee" userId="214746bd-87e1-473d-8d53-0a923f51e6fe" providerId="ADAL" clId="{DDAC70B8-9307-41AE-A5F1-881F77F07F80}" dt="2025-03-18T22:35:01.517" v="0" actId="14100"/>
        <pc:sldMkLst>
          <pc:docMk/>
          <pc:sldMk cId="2949081438" sldId="283"/>
        </pc:sldMkLst>
        <pc:spChg chg="mod">
          <ac:chgData name="Sam Lee" userId="214746bd-87e1-473d-8d53-0a923f51e6fe" providerId="ADAL" clId="{DDAC70B8-9307-41AE-A5F1-881F77F07F80}" dt="2025-03-18T22:35:01.517" v="0" actId="14100"/>
          <ac:spMkLst>
            <pc:docMk/>
            <pc:sldMk cId="2949081438" sldId="283"/>
            <ac:spMk id="5" creationId="{1213F791-DEA6-3BB3-2420-38083CBEAA05}"/>
          </ac:spMkLst>
        </pc:spChg>
      </pc:sldChg>
      <pc:sldChg chg="modSp mod">
        <pc:chgData name="Sam Lee" userId="214746bd-87e1-473d-8d53-0a923f51e6fe" providerId="ADAL" clId="{DDAC70B8-9307-41AE-A5F1-881F77F07F80}" dt="2025-03-18T22:36:13.936" v="2" actId="14100"/>
        <pc:sldMkLst>
          <pc:docMk/>
          <pc:sldMk cId="4178565498" sldId="2051"/>
        </pc:sldMkLst>
        <pc:spChg chg="mod">
          <ac:chgData name="Sam Lee" userId="214746bd-87e1-473d-8d53-0a923f51e6fe" providerId="ADAL" clId="{DDAC70B8-9307-41AE-A5F1-881F77F07F80}" dt="2025-03-18T22:36:13.936" v="2" actId="14100"/>
          <ac:spMkLst>
            <pc:docMk/>
            <pc:sldMk cId="4178565498" sldId="2051"/>
            <ac:spMk id="5" creationId="{18902AD1-2908-0D16-AD10-63DD879D28C8}"/>
          </ac:spMkLst>
        </pc:spChg>
      </pc:sldChg>
      <pc:sldChg chg="delSp modSp mod">
        <pc:chgData name="Sam Lee" userId="214746bd-87e1-473d-8d53-0a923f51e6fe" providerId="ADAL" clId="{DDAC70B8-9307-41AE-A5F1-881F77F07F80}" dt="2025-03-18T22:48:54.471" v="10" actId="478"/>
        <pc:sldMkLst>
          <pc:docMk/>
          <pc:sldMk cId="2114220883" sldId="2147479564"/>
        </pc:sldMkLst>
      </pc:sldChg>
      <pc:sldMasterChg chg="modSldLayout">
        <pc:chgData name="Sam Lee" userId="214746bd-87e1-473d-8d53-0a923f51e6fe" providerId="ADAL" clId="{DDAC70B8-9307-41AE-A5F1-881F77F07F80}" dt="2025-03-18T22:48:42.673" v="8" actId="1076"/>
        <pc:sldMasterMkLst>
          <pc:docMk/>
          <pc:sldMasterMk cId="963631770" sldId="2147485551"/>
        </pc:sldMasterMkLst>
        <pc:sldLayoutChg chg="modSp mod">
          <pc:chgData name="Sam Lee" userId="214746bd-87e1-473d-8d53-0a923f51e6fe" providerId="ADAL" clId="{DDAC70B8-9307-41AE-A5F1-881F77F07F80}" dt="2025-03-18T22:48:27.618" v="5" actId="14100"/>
          <pc:sldLayoutMkLst>
            <pc:docMk/>
            <pc:sldMasterMk cId="963631770" sldId="2147485551"/>
            <pc:sldLayoutMk cId="1130701793" sldId="2147485625"/>
          </pc:sldLayoutMkLst>
          <pc:spChg chg="mod">
            <ac:chgData name="Sam Lee" userId="214746bd-87e1-473d-8d53-0a923f51e6fe" providerId="ADAL" clId="{DDAC70B8-9307-41AE-A5F1-881F77F07F80}" dt="2025-03-18T22:48:24.435" v="4" actId="1076"/>
            <ac:spMkLst>
              <pc:docMk/>
              <pc:sldMasterMk cId="963631770" sldId="2147485551"/>
              <pc:sldLayoutMk cId="1130701793" sldId="2147485625"/>
              <ac:spMk id="5" creationId="{D960585B-6D10-B49D-3013-1A356A1D818D}"/>
            </ac:spMkLst>
          </pc:spChg>
          <pc:spChg chg="mod">
            <ac:chgData name="Sam Lee" userId="214746bd-87e1-473d-8d53-0a923f51e6fe" providerId="ADAL" clId="{DDAC70B8-9307-41AE-A5F1-881F77F07F80}" dt="2025-03-18T22:48:27.618" v="5" actId="14100"/>
            <ac:spMkLst>
              <pc:docMk/>
              <pc:sldMasterMk cId="963631770" sldId="2147485551"/>
              <pc:sldLayoutMk cId="1130701793" sldId="2147485625"/>
              <ac:spMk id="8" creationId="{29AB7195-6F4D-F7F5-C446-62C7B446FD3B}"/>
            </ac:spMkLst>
          </pc:spChg>
        </pc:sldLayoutChg>
        <pc:sldLayoutChg chg="modSp mod">
          <pc:chgData name="Sam Lee" userId="214746bd-87e1-473d-8d53-0a923f51e6fe" providerId="ADAL" clId="{DDAC70B8-9307-41AE-A5F1-881F77F07F80}" dt="2025-03-18T22:48:42.673" v="8" actId="1076"/>
          <pc:sldLayoutMkLst>
            <pc:docMk/>
            <pc:sldMasterMk cId="963631770" sldId="2147485551"/>
            <pc:sldLayoutMk cId="1383145032" sldId="2147485634"/>
          </pc:sldLayoutMkLst>
          <pc:spChg chg="mod">
            <ac:chgData name="Sam Lee" userId="214746bd-87e1-473d-8d53-0a923f51e6fe" providerId="ADAL" clId="{DDAC70B8-9307-41AE-A5F1-881F77F07F80}" dt="2025-03-18T22:48:37.802" v="6" actId="1076"/>
            <ac:spMkLst>
              <pc:docMk/>
              <pc:sldMasterMk cId="963631770" sldId="2147485551"/>
              <pc:sldLayoutMk cId="1383145032" sldId="2147485634"/>
              <ac:spMk id="2" creationId="{1A8D9C79-6546-EF12-3932-4FBAB3F0E300}"/>
            </ac:spMkLst>
          </pc:spChg>
          <pc:spChg chg="mod">
            <ac:chgData name="Sam Lee" userId="214746bd-87e1-473d-8d53-0a923f51e6fe" providerId="ADAL" clId="{DDAC70B8-9307-41AE-A5F1-881F77F07F80}" dt="2025-03-18T22:48:42.673" v="8" actId="1076"/>
            <ac:spMkLst>
              <pc:docMk/>
              <pc:sldMasterMk cId="963631770" sldId="2147485551"/>
              <pc:sldLayoutMk cId="1383145032" sldId="2147485634"/>
              <ac:spMk id="3" creationId="{3EBE28EC-58E0-E164-47CC-B38149B1BD0A}"/>
            </ac:spMkLst>
          </pc:spChg>
        </pc:sldLayoutChg>
      </pc:sldMasterChg>
    </pc:docChg>
  </pc:docChgLst>
  <pc:docChgLst>
    <pc:chgData name="Bernadette Kelly (WWL)" userId="11ac7979-6ce9-43bf-bd77-86abd628d1b3" providerId="ADAL" clId="{17E06CD6-8D10-43E5-8332-F31F38120D2B}"/>
    <pc:docChg chg="custSel modSld">
      <pc:chgData name="Bernadette Kelly (WWL)" userId="11ac7979-6ce9-43bf-bd77-86abd628d1b3" providerId="ADAL" clId="{17E06CD6-8D10-43E5-8332-F31F38120D2B}" dt="2025-03-06T16:17:58.791" v="3" actId="478"/>
      <pc:docMkLst>
        <pc:docMk/>
      </pc:docMkLst>
      <pc:sldChg chg="delSp mod delAnim">
        <pc:chgData name="Bernadette Kelly (WWL)" userId="11ac7979-6ce9-43bf-bd77-86abd628d1b3" providerId="ADAL" clId="{17E06CD6-8D10-43E5-8332-F31F38120D2B}" dt="2025-03-06T16:17:46.478" v="1" actId="478"/>
        <pc:sldMkLst>
          <pc:docMk/>
          <pc:sldMk cId="2633139585" sldId="289"/>
        </pc:sldMkLst>
      </pc:sldChg>
      <pc:sldChg chg="delSp mod delAnim">
        <pc:chgData name="Bernadette Kelly (WWL)" userId="11ac7979-6ce9-43bf-bd77-86abd628d1b3" providerId="ADAL" clId="{17E06CD6-8D10-43E5-8332-F31F38120D2B}" dt="2025-03-06T16:17:51.569" v="2" actId="478"/>
        <pc:sldMkLst>
          <pc:docMk/>
          <pc:sldMk cId="105391078" sldId="290"/>
        </pc:sldMkLst>
      </pc:sldChg>
      <pc:sldChg chg="delSp mod delAnim">
        <pc:chgData name="Bernadette Kelly (WWL)" userId="11ac7979-6ce9-43bf-bd77-86abd628d1b3" providerId="ADAL" clId="{17E06CD6-8D10-43E5-8332-F31F38120D2B}" dt="2025-03-06T16:17:19.020" v="0" actId="478"/>
        <pc:sldMkLst>
          <pc:docMk/>
          <pc:sldMk cId="3051187439" sldId="291"/>
        </pc:sldMkLst>
      </pc:sldChg>
      <pc:sldChg chg="delSp mod delAnim">
        <pc:chgData name="Bernadette Kelly (WWL)" userId="11ac7979-6ce9-43bf-bd77-86abd628d1b3" providerId="ADAL" clId="{17E06CD6-8D10-43E5-8332-F31F38120D2B}" dt="2025-03-06T16:17:58.791" v="3" actId="478"/>
        <pc:sldMkLst>
          <pc:docMk/>
          <pc:sldMk cId="4221984126" sldId="292"/>
        </pc:sldMkLst>
      </pc:sldChg>
    </pc:docChg>
  </pc:docChgLst>
  <pc:docChgLst>
    <pc:chgData name="Sam Lee" userId="214746bd-87e1-473d-8d53-0a923f51e6fe" providerId="ADAL" clId="{7ED631D9-C3AB-4DE1-B57F-7FAC63E1D29A}"/>
    <pc:docChg chg="custSel modSld">
      <pc:chgData name="Sam Lee" userId="214746bd-87e1-473d-8d53-0a923f51e6fe" providerId="ADAL" clId="{7ED631D9-C3AB-4DE1-B57F-7FAC63E1D29A}" dt="2025-03-21T21:16:48.189" v="30" actId="20577"/>
      <pc:docMkLst>
        <pc:docMk/>
      </pc:docMkLst>
      <pc:sldChg chg="addSp delSp modSp mod delAnim">
        <pc:chgData name="Sam Lee" userId="214746bd-87e1-473d-8d53-0a923f51e6fe" providerId="ADAL" clId="{7ED631D9-C3AB-4DE1-B57F-7FAC63E1D29A}" dt="2025-03-21T21:15:27.271" v="2"/>
        <pc:sldMkLst>
          <pc:docMk/>
          <pc:sldMk cId="2633139585" sldId="289"/>
        </pc:sldMkLst>
        <pc:spChg chg="del">
          <ac:chgData name="Sam Lee" userId="214746bd-87e1-473d-8d53-0a923f51e6fe" providerId="ADAL" clId="{7ED631D9-C3AB-4DE1-B57F-7FAC63E1D29A}" dt="2025-03-21T21:15:22.971" v="1" actId="478"/>
          <ac:spMkLst>
            <pc:docMk/>
            <pc:sldMk cId="2633139585" sldId="289"/>
            <ac:spMk id="6" creationId="{C8F54CE9-D079-A303-6970-52DB231E7CA8}"/>
          </ac:spMkLst>
        </pc:spChg>
        <pc:spChg chg="add mod">
          <ac:chgData name="Sam Lee" userId="214746bd-87e1-473d-8d53-0a923f51e6fe" providerId="ADAL" clId="{7ED631D9-C3AB-4DE1-B57F-7FAC63E1D29A}" dt="2025-03-21T21:15:27.271" v="2"/>
          <ac:spMkLst>
            <pc:docMk/>
            <pc:sldMk cId="2633139585" sldId="289"/>
            <ac:spMk id="9" creationId="{2364107D-B459-9711-474C-7E37A0BA5B6C}"/>
          </ac:spMkLst>
        </pc:spChg>
        <pc:picChg chg="del">
          <ac:chgData name="Sam Lee" userId="214746bd-87e1-473d-8d53-0a923f51e6fe" providerId="ADAL" clId="{7ED631D9-C3AB-4DE1-B57F-7FAC63E1D29A}" dt="2025-03-21T21:15:22.338" v="0" actId="478"/>
          <ac:picMkLst>
            <pc:docMk/>
            <pc:sldMk cId="2633139585" sldId="289"/>
            <ac:picMk id="4" creationId="{DBB7B08B-3929-773F-2747-6F83B6F39CCE}"/>
          </ac:picMkLst>
        </pc:picChg>
      </pc:sldChg>
      <pc:sldChg chg="addSp delSp modSp mod delAnim">
        <pc:chgData name="Sam Lee" userId="214746bd-87e1-473d-8d53-0a923f51e6fe" providerId="ADAL" clId="{7ED631D9-C3AB-4DE1-B57F-7FAC63E1D29A}" dt="2025-03-21T21:15:36.436" v="4"/>
        <pc:sldMkLst>
          <pc:docMk/>
          <pc:sldMk cId="105391078" sldId="290"/>
        </pc:sldMkLst>
        <pc:spChg chg="del">
          <ac:chgData name="Sam Lee" userId="214746bd-87e1-473d-8d53-0a923f51e6fe" providerId="ADAL" clId="{7ED631D9-C3AB-4DE1-B57F-7FAC63E1D29A}" dt="2025-03-21T21:15:34.988" v="3" actId="478"/>
          <ac:spMkLst>
            <pc:docMk/>
            <pc:sldMk cId="105391078" sldId="290"/>
            <ac:spMk id="3" creationId="{44F518CD-4267-091E-33A9-022FAFAB31BB}"/>
          </ac:spMkLst>
        </pc:spChg>
        <pc:spChg chg="add mod">
          <ac:chgData name="Sam Lee" userId="214746bd-87e1-473d-8d53-0a923f51e6fe" providerId="ADAL" clId="{7ED631D9-C3AB-4DE1-B57F-7FAC63E1D29A}" dt="2025-03-21T21:15:36.436" v="4"/>
          <ac:spMkLst>
            <pc:docMk/>
            <pc:sldMk cId="105391078" sldId="290"/>
            <ac:spMk id="4" creationId="{69810B26-6D27-A43C-5009-AA4F7E89D3EB}"/>
          </ac:spMkLst>
        </pc:spChg>
        <pc:picChg chg="del">
          <ac:chgData name="Sam Lee" userId="214746bd-87e1-473d-8d53-0a923f51e6fe" providerId="ADAL" clId="{7ED631D9-C3AB-4DE1-B57F-7FAC63E1D29A}" dt="2025-03-21T21:15:34.988" v="3" actId="478"/>
          <ac:picMkLst>
            <pc:docMk/>
            <pc:sldMk cId="105391078" sldId="290"/>
            <ac:picMk id="2" creationId="{BCE9EA5B-C399-6F26-DBDA-6571A5EB2D6C}"/>
          </ac:picMkLst>
        </pc:picChg>
      </pc:sldChg>
      <pc:sldChg chg="addSp delSp modSp mod delAnim">
        <pc:chgData name="Sam Lee" userId="214746bd-87e1-473d-8d53-0a923f51e6fe" providerId="ADAL" clId="{7ED631D9-C3AB-4DE1-B57F-7FAC63E1D29A}" dt="2025-03-21T21:15:45.542" v="6"/>
        <pc:sldMkLst>
          <pc:docMk/>
          <pc:sldMk cId="3051187439" sldId="291"/>
        </pc:sldMkLst>
        <pc:spChg chg="del">
          <ac:chgData name="Sam Lee" userId="214746bd-87e1-473d-8d53-0a923f51e6fe" providerId="ADAL" clId="{7ED631D9-C3AB-4DE1-B57F-7FAC63E1D29A}" dt="2025-03-21T21:15:39.743" v="5" actId="478"/>
          <ac:spMkLst>
            <pc:docMk/>
            <pc:sldMk cId="3051187439" sldId="291"/>
            <ac:spMk id="3" creationId="{4A2F542E-99CD-7A3D-FFEE-2076B18C2EE1}"/>
          </ac:spMkLst>
        </pc:spChg>
        <pc:spChg chg="add mod">
          <ac:chgData name="Sam Lee" userId="214746bd-87e1-473d-8d53-0a923f51e6fe" providerId="ADAL" clId="{7ED631D9-C3AB-4DE1-B57F-7FAC63E1D29A}" dt="2025-03-21T21:15:45.542" v="6"/>
          <ac:spMkLst>
            <pc:docMk/>
            <pc:sldMk cId="3051187439" sldId="291"/>
            <ac:spMk id="4" creationId="{7941AEBA-8039-E746-2959-84EAED6EA2FC}"/>
          </ac:spMkLst>
        </pc:spChg>
        <pc:picChg chg="del">
          <ac:chgData name="Sam Lee" userId="214746bd-87e1-473d-8d53-0a923f51e6fe" providerId="ADAL" clId="{7ED631D9-C3AB-4DE1-B57F-7FAC63E1D29A}" dt="2025-03-21T21:15:39.743" v="5" actId="478"/>
          <ac:picMkLst>
            <pc:docMk/>
            <pc:sldMk cId="3051187439" sldId="291"/>
            <ac:picMk id="2" creationId="{C58BE973-46BD-C819-E628-876BB45F27F9}"/>
          </ac:picMkLst>
        </pc:picChg>
      </pc:sldChg>
      <pc:sldChg chg="addSp delSp modSp mod delAnim">
        <pc:chgData name="Sam Lee" userId="214746bd-87e1-473d-8d53-0a923f51e6fe" providerId="ADAL" clId="{7ED631D9-C3AB-4DE1-B57F-7FAC63E1D29A}" dt="2025-03-21T21:15:54.110" v="8"/>
        <pc:sldMkLst>
          <pc:docMk/>
          <pc:sldMk cId="4221984126" sldId="292"/>
        </pc:sldMkLst>
        <pc:spChg chg="del">
          <ac:chgData name="Sam Lee" userId="214746bd-87e1-473d-8d53-0a923f51e6fe" providerId="ADAL" clId="{7ED631D9-C3AB-4DE1-B57F-7FAC63E1D29A}" dt="2025-03-21T21:15:49.321" v="7" actId="478"/>
          <ac:spMkLst>
            <pc:docMk/>
            <pc:sldMk cId="4221984126" sldId="292"/>
            <ac:spMk id="3" creationId="{58E2EBA5-686D-2629-1FB9-4EAE3D3AFA91}"/>
          </ac:spMkLst>
        </pc:spChg>
        <pc:spChg chg="add mod">
          <ac:chgData name="Sam Lee" userId="214746bd-87e1-473d-8d53-0a923f51e6fe" providerId="ADAL" clId="{7ED631D9-C3AB-4DE1-B57F-7FAC63E1D29A}" dt="2025-03-21T21:15:54.110" v="8"/>
          <ac:spMkLst>
            <pc:docMk/>
            <pc:sldMk cId="4221984126" sldId="292"/>
            <ac:spMk id="4" creationId="{44ADA76B-23A6-4E0D-80E9-5B9CDFCF1115}"/>
          </ac:spMkLst>
        </pc:spChg>
        <pc:picChg chg="del">
          <ac:chgData name="Sam Lee" userId="214746bd-87e1-473d-8d53-0a923f51e6fe" providerId="ADAL" clId="{7ED631D9-C3AB-4DE1-B57F-7FAC63E1D29A}" dt="2025-03-21T21:15:49.321" v="7" actId="478"/>
          <ac:picMkLst>
            <pc:docMk/>
            <pc:sldMk cId="4221984126" sldId="292"/>
            <ac:picMk id="2" creationId="{A5A6EF4D-6262-4005-ADA8-7CC854D93CFA}"/>
          </ac:picMkLst>
        </pc:picChg>
      </pc:sldChg>
      <pc:sldChg chg="modSp mod">
        <pc:chgData name="Sam Lee" userId="214746bd-87e1-473d-8d53-0a923f51e6fe" providerId="ADAL" clId="{7ED631D9-C3AB-4DE1-B57F-7FAC63E1D29A}" dt="2025-03-21T21:16:48.189" v="30" actId="20577"/>
        <pc:sldMkLst>
          <pc:docMk/>
          <pc:sldMk cId="1653546814" sldId="294"/>
        </pc:sldMkLst>
        <pc:spChg chg="mod">
          <ac:chgData name="Sam Lee" userId="214746bd-87e1-473d-8d53-0a923f51e6fe" providerId="ADAL" clId="{7ED631D9-C3AB-4DE1-B57F-7FAC63E1D29A}" dt="2025-03-21T21:16:48.189" v="30" actId="20577"/>
          <ac:spMkLst>
            <pc:docMk/>
            <pc:sldMk cId="1653546814" sldId="294"/>
            <ac:spMk id="2" creationId="{AAC014D3-5169-39CE-DBE5-5B51C33DF51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3/21/2025 5:15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s" sz="400">
                <a:gradFill>
                  <a:gsLst>
                    <a:gs pos="0">
                      <a:schemeClr val="tx1"/>
                    </a:gs>
                    <a:gs pos="100000">
                      <a:schemeClr val="tx1"/>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3/21/2025 5:15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Pizarra de introducción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638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4A98-FD43-525E-6200-31BEA4EA3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C712C-711D-A20B-0883-B18902E73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95CD6-26E4-F872-CACE-D4FD59CC90AA}"/>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¿Qué es la IA? Parte 1] (Diapositiva 10)</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esencia,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IA está diseñada para ayudar y amplificar la productividad humana.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Pero en los últimos años, un tipo particular de IA ha estado en los titulares:</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la IA generativa.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Entonces, ¿qué es la IA generativa?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La IA generativa es un tipo de inteligencia artificial que se centra en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creación de contenido nuevo y único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función de la información que proporcionas. Vamos a desglosar esto: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IA generativa está impulsada por grandes modelos de lenguaje (LLM).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Se trata de modelos de IA entrenados con datos masivos para comprender y generar un lenguaje similar al humano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Funciona a través de "incitaciones".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Le proporcionas a la IA una entrada, como una pregunta o una solicitud, y genera una respuesta basada en eso.</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Crea contenido nuevo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puede escribir, diseñar, resumir y generar contenido de manera que imite la creatividad humana.</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¿Y un gran ejemplo de esto?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Copiloto de Microsoft.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Copilot es una de las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herramientas de productividad impulsadas por IA disponibles en la actualidad.</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Se integra en sus flujos de trabajo existentes y actúa como su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asistente inteligente.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5F40CABB-B83D-D9C8-1D7D-257B4C83FCA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A0A9F2A-6F4B-6FE1-EC87-C5E4D9005764}"/>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E93E0E67-E07C-7FDC-C28A-0A32F3B16DA1}"/>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9743804C-B33F-EDB0-959C-306D4E09140E}"/>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516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5C99-30A4-2404-A553-350020C5F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1FE86-23F7-AA07-E436-E2D2126F8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2F5C0-9F4C-2063-A298-B7018837126C}"/>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¿Qué es la IA? Parte 2] (Diapositiva 11)</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Estos son algunos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ejemplos reales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 cómo se está utilizando la IA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en este momento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mejorar la productividad.</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Redactar correos electrónicos profesionales en segundos: en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lugar de dedicar tiempo a elaborar correos electrónicos, la IA puede sugerir respuestas pulidas, lo que le ahorra esfuerzo.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Generación de imágenes de alta calidad para branding, marketing o diseño de productos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la IA puede crear imágenes al instante, reemplazando horas de trabajo manual.</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Traducir y localizar contenido en minutos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expandir su negocio o llegar a audiencias globales puede ser más fácil con la IA.</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Creación de agentes de servicio al cliente impulsados por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los chatbots y asistentes virtuales de IA están mejorando las interacciones con los clientes y automatizando las consultas repetitivas.</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Estas son solo algunas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formas en que la IA ya está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transformando el trabajo.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solo estamos arañando la superficie.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163E6C4-9754-13C9-3ACD-1FD0B98AC1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81388E8-95B4-C662-59FB-9625B2D36D17}"/>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9DCEE0BA-3570-9CCF-9B45-05A3C8D77642}"/>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A2307632-3531-7B8B-66BB-3CED59B51327}"/>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442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¿Por qué es importante la IA ahora? Parte 1] (Diapositiva 12)</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Pero demos un paso atrás y preguntémonos: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¿Por qué deberíamos preocuparnos por la IA en este momento?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primer lugar, la realidad es que el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trabajo avanza más rápido que nunca.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Piensa en tu propio día de trabajo: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Sobrecarga de información: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Nos bombardean constantemente con correos electrónicos, documentos e informes.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Comunicación ininterrumpida: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reuniones, mensajes en línea, notificaciones interminables, nunca se detiene.</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productividad exige: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Los equipos están al límite y los líderes buscan formas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hacer más con menos.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Con todo esto sucediendo, la presión para mantenerse eficiente es mayor que nunca. </a:t>
            </a: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Las organizaciones que adopten la IA desde el principio obtendrán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una ventaja competitiva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desarrollarán habilidades preparadas para el futuro. </a:t>
            </a: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Y ya estamos viendo un impacto en el mundo real. Según el Índice de Tendencias Laborales de Microsoft, la IA está ayudando a los profesionales de diferentes roles, desde trabajadores del conocimiento hasta equipos de TI y negocios, a ser más productivos, reducir las tareas manuales y mantenerse a la vanguardia en su trabajo.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Aprender a usar la IA de manera efectiva hoy</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nos equipa con las habilidades necesarias para prosperar en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nuestros roles y lugares de trabajo del futuro.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1B61-E1AA-8DED-97B5-D293C3B66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20504-3039-EF61-69FA-034F772AD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22360-EBDF-B148-4C05-7346FB5E717C}"/>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¿Por qué es importante la IA ahora? Parte 2] (Diapositiva 13)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segundo lugar, la IA no solo se está poniendo al día, sino que se está acelerando. Las herramientas de IA disponibles hoy en día ya son impresionantes, pero los avances que veremos en los próximos años remodelarán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por completo la forma en que trabajamos. </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Las organizaciones que adoptan la IA ahora desbloquean la creatividad, la eficiencia y la productividad, manteniéndose a la vanguardia en un mundo donde la IA solo se volverá más inteligente y poderosa.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imagina tener un asistente virtual que entiende tu trabajo y puede responder instantáneamente a tus preguntas específicas en función de tu función y contexto.</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Aquí es donde entran en juego los agentes de IA. También conocidos como asistentes virtuales, estas herramientas de software inteligentes ayudan con las tareas en función de sus necesidades.</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Los agentes de IA se pueden crear utilizando su base de conocimientos, lo que les permite proporcionar respuestas sin necesidad de buscar en varios documentos.</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Por ejemplo, con Copilot Agent, los usuarios ahora pueden crear agentes de IA básicos sin codificación, lo que permite la automatización y la eficiencia en sus funciones.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Aquellos que experimenten temprano se adaptarán más fácilmente a medida que la IA continúe avanzando. Cuanto más experimente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con la IA ahora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más fácil será integrar nuevas capacidades a medida que evolucionen.</a:t>
            </a:r>
          </a:p>
        </p:txBody>
      </p:sp>
      <p:sp>
        <p:nvSpPr>
          <p:cNvPr id="4" name="Slide Number Placeholder 3">
            <a:extLst>
              <a:ext uri="{FF2B5EF4-FFF2-40B4-BE49-F238E27FC236}">
                <a16:creationId xmlns:a16="http://schemas.microsoft.com/office/drawing/2014/main" id="{B3E7B2C6-98FE-1CF4-08E9-3EF3BFB60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49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937-15B8-56A4-5228-C52A4D5E0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54FC3-03CD-9D50-B0ED-A5AEDF80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79C47-5032-76F4-773F-3B1445203F4E}"/>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Cómo la IA puede ayudarte hoy] (Diapositiva 14)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mientras todos estamos entusiasmados con el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futuro de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centrémonos en algo más práctico: cómo la</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IA puede ayudarnos hoy.</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Estas son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algunas tareas cotidianas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las que la IA puede cambiar las reglas del juego: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Generación de resúmenes y notas de reuniones.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Ya no tendrás que esforzarte por anotarlo todo: la IA puede extraer puntos clave por ti.</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Traducción de idiomas y recapitulación de reuniones.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Mantener a los equipos alineados en diferentes regiones nunca ha sido tan fácil.</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Transformación de texto en diferentes formatos.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Ya sea que necesite cambiar el formato de un informe o adaptar el contenido para diferentes audiencias, la IA puede hacerlo en segundos.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Lluvia de ideas e ideación creativa.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La IA puede ayudar a generar nuevas ideas, perfeccionar su trabajo e incluso actuar como un socio creativo.</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Proporcionar coaching y sugerencias de flujo de trabajo.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¿Necesitas ayuda para estructurar un correo electrónico? ¿Resumir un documento? La IA puede guiarte paso a paso.</a:t>
            </a: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Si piensas en la IA como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tu compañero de trabajo inteligente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empezarás a ver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puede ayudarte todos los días.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No se trata de reemplazar la forma en que trabajas, se trata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mejorar tus habilidades, reducir el trabajo pesado y liberarte para que te concentres en lo que realmente importa.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C43D37B-9974-4D56-06E7-CB973CF0E3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CD647F-74C2-1A29-6630-AD8BC9F883E0}"/>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42974C5E-0167-018D-BACF-A6B595998773}"/>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54C44D4E-783B-0C0A-C104-06DCC27D3AE2}"/>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48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4DC21-8623-8492-C04D-63BC55BF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E422E-79E7-9471-D1D6-4945DD9CF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50E0-8F35-3DED-631D-3D43D033FAD9}"/>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[Escena de apertura: Instructor en cámara, haciendo una transición suave desde el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Instructor: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hemos explorado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la IA puede ayudarlo en sus tareas diarias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tomemos un momento para ver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panorama general.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Hemos hablado del potencial de la IA, pero ¿cómo utilizan realmente las organizaciones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IA para generar un impacto real?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Para responder a eso, exploraremos algunos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ejemplos de casos del mundo real</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cómo las empresas están utilizando la IA para resolver desafíos, mejorar la productividad y crear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valor real.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102FCF06-C2C1-6B3B-4625-4A3278C1C7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62B4F5B-0183-B3CC-D2E8-CC9B1841E11D}"/>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F3FE6D7B-BCA2-C4D5-DC76-41B5A59A1DC6}"/>
              </a:ext>
            </a:extLst>
          </p:cNvPr>
          <p:cNvSpPr>
            <a:spLocks noGrp="1"/>
          </p:cNvSpPr>
          <p:nvPr>
            <p:ph type="dt" idx="12"/>
          </p:nvPr>
        </p:nvSpPr>
        <p:spPr/>
        <p:txBody>
          <a:bodyPr/>
          <a:lstStyle/>
          <a:p>
            <a:fld id="{B16574EE-8191-4BCC-ABE6-D00A4F4D7690}" type="datetime8">
              <a:rPr lang="en-US" smtClean="0"/>
              <a:t>3/21/2025 5:15 PM</a:t>
            </a:fld>
            <a:endParaRPr lang="en-US"/>
          </a:p>
        </p:txBody>
      </p:sp>
      <p:sp>
        <p:nvSpPr>
          <p:cNvPr id="7" name="Slide Number Placeholder 6">
            <a:extLst>
              <a:ext uri="{FF2B5EF4-FFF2-40B4-BE49-F238E27FC236}">
                <a16:creationId xmlns:a16="http://schemas.microsoft.com/office/drawing/2014/main" id="{B0741E80-D0E3-7B7B-A56E-288F1E2ABB46}"/>
              </a:ext>
            </a:extLst>
          </p:cNvPr>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581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53FF-E369-0F2D-C2A5-174687F9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0FE6-1060-2A80-876A-7636993D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B88B-C613-97A5-55EA-5DA894DDFB3E}"/>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IA en acción: impacto en el mundo real] (Diapositiva 16)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todos los sectores, la IA está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cambiando la forma en que operan las empresas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ayudándolas 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moverse más rápido, trabajar de forma más inteligente e innovar de forma más eficaz.</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He aquí tres formas clave en las que la IA está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impulsando la transformación en la actualidad:</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Aumento de la productividad con flujos de trabajo habilitados para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las organizaciones utilizan la IA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aumentar la velocidad, la escalabilidad y la eficiencia,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lo que permite a los equipos abordar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problemas complejos más rápido.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Optimización de los flujos de trabajo para lograr precisión y eficiencia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está ayudando a las empresas a automatizar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procesos repetitivos, reducir los errores humanos y liberar a los empleados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que se centren en el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trabajo de mayor valor.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Creando avances empresariales y mejorando las experiencias de los clientes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permite a las empresas personalizar las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interacciones, mejorar los tiempos de respuesta y añadir más valor a los clientes.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Echemos un vistazo más de cerca a un ejemplo. (Pasar a la siguiente diapositiva)</a:t>
            </a:r>
          </a:p>
          <a:p>
            <a:pPr marL="0" marR="0">
              <a:lnSpc>
                <a:spcPct val="115000"/>
              </a:lnSpc>
              <a:spcAft>
                <a:spcPts val="800"/>
              </a:spcAft>
            </a:pPr>
            <a:endParaRPr lang="en-US" sz="1800">
              <a:effectLst/>
            </a:endParaRPr>
          </a:p>
        </p:txBody>
      </p:sp>
      <p:sp>
        <p:nvSpPr>
          <p:cNvPr id="4" name="Header Placeholder 3">
            <a:extLst>
              <a:ext uri="{FF2B5EF4-FFF2-40B4-BE49-F238E27FC236}">
                <a16:creationId xmlns:a16="http://schemas.microsoft.com/office/drawing/2014/main" id="{1F3D42FF-6500-44E3-6B3D-3EA8FE1C2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267ECA3F-7363-F765-63DE-1CCECDAE1E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0FA856B7-4A1B-A72F-C3BE-B4AA97824A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3/21/2025 5:15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BE7141B8-5177-5B6D-2030-86D12EE575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9633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Estudio de caso – Finastra] (Diapositiva 17)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Un gran ejemplo del impacto de la IA proviene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Finastra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una empresa global de servicios financieros.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Antes de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Su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equipo de marketing tenía largos plazos de creación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de contenidos, que a veces tardaban hasta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seis meses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desarrollar los materiales de la campaña.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Con tantas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capas de revisión y aprobaciones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el proceso necesitaba algunas mejoras</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Necesitaban una forma de acelerar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creación de contenido y, al mismo tiempo, mantener la calidad y la inclusión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Después de la IA: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integrar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el equipo pudo: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Genere y optimice contenido más rápido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Copilot les ayudó a crear borradores de alta calidad en cuestión de minutos en lugar de semanas.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Garantice la inclusión en los mensajes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ayudó a refinar el contenido para alinearlo con diversas audiencias.</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Agilice el proceso de revisión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reduzca las idas y venidas entre los equipos.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resultado: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tiempo de comercialización se redujo en un 75%,</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lo que significa que pudieron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lanzar campañas mucho más rápido.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El equipo tuvo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más tiempo para centrarse en la estrategia y la creatividad</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lugar de quedarse atascado en tareas repetitivas.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Y este es solo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un ejemplo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las empresas de todos los sectores están descubriendo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nuevas formas de aprovechar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aumentar la eficiencia e impulsar los resultados.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0638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1C6-0658-9D29-1A59-3EB960181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31D1-3BFC-3722-9C48-7A04C64A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110C-DAD8-4C0C-5C82-C937B8266D6C}"/>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Tu turno – Encontrar tu oportunidad de IA] (Diapositiva 18)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hemos explorado las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aplicaciones de la IA en el mundo real</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volvamos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 centrarnos en ti.</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puede la IA ayudarte a trabajar de forma más inteligente y generar impacto en tu propio rol?</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Para empezar, repasemos algunos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casos de uso comunes de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se pueden aplicar en diferentes industrias y profesiones. Tómese un momento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examinar estos ejemplos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la pantalla.</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Generación de resúmenes y notas de reuniones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puede capturar automáticamente los puntos clave, los elementos de acción y los próximos pasos, para que nunca tenga que luchar por las notas.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Redacción de correos electrónicos profesionales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en lugar de dedicar tiempo a escribir desde cero, la IA puede generar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respuestas pulidas y estructuradas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segundos.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Lluvia de ideas y generación de ideas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puede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ayudar a despertar la creatividad</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proporcionar diferentes ángulos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sus proyectos.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Creación de documentos e informes estratégicos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puede ayudar a estructurar el contenido, resumir la investigación y dar formato a los documentos de manera eficiente.</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Desarrollo de listas de verificación y planes de proyectos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puede ayudar a organizar los flujos de trabajo y garantizar que no se omitan pasos críticos.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Tómate unos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segundos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repasar estos ejemplos y piensa: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¿En cuál de estas tareas podría ayudarte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3F9681E-F2C8-EA4E-85E8-0E6AD351BE0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D4BCBD-83D4-3A29-6057-44B379CAAA54}"/>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DB1C492F-5A95-32EC-3801-247633C1C37F}"/>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E7AD35A8-FBA2-73CF-A86B-FA085093F6F0}"/>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7336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C6-328B-68E0-CB09-9888D716B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F8870-A558-6815-0A2D-02CFB84B0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2C1DF-46AE-222A-FE8B-A0ADD91C209D}"/>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minutos | [Diapositivas: Momentos de bombilla para tu Kickstarter de IA] (Diapositivas 19 - 23)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Para ayudarte 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encontrar inspiración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echemos un vistazo a algunos videos cortos en los que los colegas de Microsoft comparten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están usando la IA en sus propios roles.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Estos breves vídeos te darán una idea de cómo los profesionales de diferentes funciones están integrando la IA en su trabajo.</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Mientras miras, piensa en cómo la IA podría ayudarte de manera similar.</a:t>
            </a:r>
          </a:p>
          <a:p>
            <a:pPr marL="0" marR="0">
              <a:lnSpc>
                <a:spcPct val="115000"/>
              </a:lnSpc>
              <a:spcAft>
                <a:spcPts val="800"/>
              </a:spcAft>
            </a:pPr>
            <a:endParaRPr lang="en-US" sz="1800"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es" sz="1800" kern="100">
                <a:effectLst/>
                <a:latin typeface="Segoe UI Emoji" panose="020B0502040204020203" pitchFamily="34" charset="0"/>
                <a:ea typeface="Malgun Gothic" panose="020B0503020000020004" pitchFamily="34" charset="-127"/>
                <a:cs typeface="Segoe UI Emoji" panose="020B0502040204020203" pitchFamily="34" charset="0"/>
              </a:rPr>
              <a:t>[Reproduzca videos cortos en las siguientes diapositivas 19 a 22] Casos de uso de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IA (videos cortos, &lt;1 min cada uno):</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Redactar correos electrónicos con IA: cómo la IA acelera la creación de correos electrónicos mientras mantiene los mensajes profesionales y precisos.</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Creación de un documento de estrategia: cómo la IA ayuda a estructurar y perfeccionar los documentos de estrategia de manera eficiente.</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Lluvia de ideas sobre nuevas iniciativas: cómo la IA despierta la creatividad y amplía las posibilidades.</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Desarrollar una lista de verificación para su función: cómo la IA ayuda a organizar tareas y flujos de trabajo.</a:t>
            </a:r>
          </a:p>
          <a:p>
            <a:endParaRPr lang="en-US"/>
          </a:p>
        </p:txBody>
      </p:sp>
      <p:sp>
        <p:nvSpPr>
          <p:cNvPr id="4" name="Header Placeholder 3">
            <a:extLst>
              <a:ext uri="{FF2B5EF4-FFF2-40B4-BE49-F238E27FC236}">
                <a16:creationId xmlns:a16="http://schemas.microsoft.com/office/drawing/2014/main" id="{4A302050-B8F1-A417-A125-9FB2A821CA60}"/>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0A94D4-2966-6597-03E4-4745D80C46AA}"/>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109B7692-6C74-AAE2-5542-543DE4E6D31F}"/>
              </a:ext>
            </a:extLst>
          </p:cNvPr>
          <p:cNvSpPr>
            <a:spLocks noGrp="1"/>
          </p:cNvSpPr>
          <p:nvPr>
            <p:ph type="dt" idx="12"/>
          </p:nvPr>
        </p:nvSpPr>
        <p:spPr/>
        <p:txBody>
          <a:bodyPr/>
          <a:lstStyle/>
          <a:p>
            <a:fld id="{E2F19A73-88F5-4B80-A929-CF8E66EE5449}" type="datetime8">
              <a:rPr lang="en-US" smtClean="0"/>
              <a:t>3/21/2025 5:15 PM</a:t>
            </a:fld>
            <a:endParaRPr lang="en-US"/>
          </a:p>
        </p:txBody>
      </p:sp>
      <p:sp>
        <p:nvSpPr>
          <p:cNvPr id="7" name="Slide Number Placeholder 6">
            <a:extLst>
              <a:ext uri="{FF2B5EF4-FFF2-40B4-BE49-F238E27FC236}">
                <a16:creationId xmlns:a16="http://schemas.microsoft.com/office/drawing/2014/main" id="{00A50C91-8174-CDD7-85F9-F080DCF9B7BD}"/>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670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Apertura (Diapositiva 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[Escena de apertura: Instructor frente a la cámara, dando la bienvenida a los participantes con un tono atractivo y entusiasta.]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kern="100">
                <a:effectLst/>
                <a:latin typeface="Aptos" panose="020B0004020202020204" pitchFamily="34" charset="0"/>
                <a:ea typeface="Malgun Gothic" panose="020B0503020000020004" pitchFamily="34" charset="-127"/>
                <a:cs typeface="Times New Roman" panose="02020603050405020304" pitchFamily="18" charset="0"/>
              </a:rPr>
              <a:t>¡Hola y bienvenido! Estoy encantado de tenerlos aquí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Mi nombre 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&lt;name&gt;</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soy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&lt;mi rol&gt; en Microsoft</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Estoy aquí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guiarte a través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 esta sesión interactiva de ritmo rápido en la que descubrirás  formas prácticas en que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IA puede simplificar tu trabajo, reducir errores y liberar tiempo, para que puedas concentrarte en lo que realmente importa.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¿Y la mejor parte? ¡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No necesitas ser un experto en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beneficiarte de esto!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Antes de sumergirnos, tomemos un momento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prepararnos para el éxito. </a:t>
            </a:r>
            <a:r>
              <a:rPr lang="es" sz="1800" b="0" kern="100">
                <a:effectLst/>
                <a:latin typeface="Aptos" panose="020B0004020202020204" pitchFamily="34" charset="0"/>
                <a:ea typeface="Malgun Gothic" panose="020B0503020000020004" pitchFamily="34" charset="-127"/>
                <a:cs typeface="Times New Roman" panose="02020603050405020304" pitchFamily="18" charset="0"/>
              </a:rPr>
              <a:t>(Pasar a la siguiente diapositiva)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3/21/2025 5:15 PM</a:t>
            </a:fld>
            <a:endParaRPr lang="en-US"/>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8473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9121-F13D-AEAC-1CEC-04E8C069C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6E42D-0568-BD03-9649-9A83C61C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86F31-6D1C-D6E8-FC21-6E3143AC81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0A315E1-5227-F043-746A-C2429E55FC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304BC32-D6B9-89EC-1F33-FEB245AC8EF2}"/>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D41AB764-CABE-BF28-A318-16BA0D2A3AD4}"/>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16F9B758-9B03-8119-6A85-F55B69D46399}"/>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3743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9976-29C5-7E32-681F-EE1DB6644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EFE9-EAE2-1631-F19C-B69544ED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3986-7B14-B8D0-AD31-88547C3A18D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C7B386-D73D-1C99-08A3-9559A0ECAA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BB7AC42-E7AF-9FB3-6F61-6AE2D139163F}"/>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DABABB39-A6D8-2172-ACA2-8263C169ACD3}"/>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575A4A7F-EEDE-C13D-74EF-4A33A733FF20}"/>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5283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2A2F-C3DD-80C9-266F-379B28BA1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7FDB4-5616-67A3-FA59-2ED9D3CF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08648-4A20-E97F-FFF8-B8939D6946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8C523D0-8FA1-8C50-AB3F-D1CC8C48A6F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AE9874-1A4F-AD77-193A-DE7BBF399213}"/>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BCD794FB-555A-3882-563E-733CBC3B0D78}"/>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3283281C-AFF1-6BDD-1C6D-B46D85E117F2}"/>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1780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1790-0782-5B25-2771-D2BEEF8C4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5C6D-052A-D17A-C702-5DF738D7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91F-6416-2DE4-6BB8-AF78C88B6C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C6C4107-1411-E13A-AE4D-9FB2202A0E7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7D2DE11-2D45-0DB0-A23C-8C0CC870E6B0}"/>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ABCDF026-A7C2-4334-D4FF-5A2729E95130}"/>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F258FF4F-4117-6B1B-EF5A-E38EABEC291B}"/>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7514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8EC2-FFF0-5414-2538-B83C24B1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6DF56-F57A-A66F-3F43-F8415309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D6465-2C44-DB60-4074-6AB698145FED}"/>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minutos | [Diapositiva: Autorreflexión: tu Kickstarter de IA] (Diapositiva 24)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Espero que estos ejemplos hayan despertado algunas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ideas nuevas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sobre cómo la IA puede apoyar su trabajo. Ahora, tomemos un momento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reflexionar sobre su propia oportunidad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(Actividad de reflexión guiada de 3 minutos)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Tómate los próximos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tres minutos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responder a estas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preguntas orientadoras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te ayudarán a identificar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tu propia tarea de Kickstarter con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¿Cuáles son 1 o 2 tareas en tu trabajo diario que se sienten repetitivas, manuales o frustrantes?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¿Cuál de estas tareas, si se automatiza o optimiza, tendría el mayor impacto en su productividad o reduciría los errores?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Si liberara tiempo automatizando esa tarea, ¿cómo podría usarla para un trabajo de mayor valor?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Tómate un momento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anotar tus pensamientos. Una vez que hayas terminado, ¡comparte una tarea que hayas identificado en el chat!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hace una pausa de 3 minutos]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¿Qué identificaste como tu Kickstarter de IA? ¿Cómo abordaron tus compañeros los suyos? ¿Notaste algún tema en común? Estoy seguro de que había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tareas superpuestas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pero con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variaciones únicas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basadas en diferentes roles y contextos.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Eso es lo que hace que la IA sea tan fascinante: no 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una herramienta única para todos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sino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asistente flexible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se adapta 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sus necesidades y formas de trabajo específicas.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333ACC95-3A4E-19BB-998E-45390F5851E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E0176BC-C217-C4FB-3F57-021860FE7391}"/>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3FFD28A1-12A7-ADE3-3160-DF95A5EAFCCC}"/>
              </a:ext>
            </a:extLst>
          </p:cNvPr>
          <p:cNvSpPr>
            <a:spLocks noGrp="1"/>
          </p:cNvSpPr>
          <p:nvPr>
            <p:ph type="dt" idx="12"/>
          </p:nvPr>
        </p:nvSpPr>
        <p:spPr/>
        <p:txBody>
          <a:bodyPr/>
          <a:lstStyle/>
          <a:p>
            <a:fld id="{E2F19A73-88F5-4B80-A929-CF8E66EE5449}" type="datetime8">
              <a:rPr lang="en-US" smtClean="0"/>
              <a:t>3/21/2025 5:15 PM</a:t>
            </a:fld>
            <a:endParaRPr lang="en-US"/>
          </a:p>
        </p:txBody>
      </p:sp>
      <p:sp>
        <p:nvSpPr>
          <p:cNvPr id="7" name="Slide Number Placeholder 6">
            <a:extLst>
              <a:ext uri="{FF2B5EF4-FFF2-40B4-BE49-F238E27FC236}">
                <a16:creationId xmlns:a16="http://schemas.microsoft.com/office/drawing/2014/main" id="{EA278A01-DE1E-9F17-805A-CB355D4B9578}"/>
              </a:ext>
            </a:extLst>
          </p:cNvPr>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98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8F30-FF46-E4D8-69A1-3682F8CE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BB92C-1275-0241-74E0-928C3F7A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583D-786E-2197-C28D-CC50D2B498E2}"/>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[Escena de apertura: Instructor en cámara, haciendo una transición suave desde el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ha identificado su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tarea de Kickstarter con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 hora de dar el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siguiente paso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aprender 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comunicarse de manera efectiva con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La IA puede ser una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herramienta increíble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pero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calidad de sus respuestas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depende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preguntemos.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esta sección, exploraremos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escribir indicaciones efectivas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te daremos la oportunidad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practicar y perfeccionar tus propias sugerencias de IA.</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Entonces, ¡comencemos!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58C11EF-CCAB-191E-5949-26D63A89F80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2D3EAB1-A137-2E79-BDB7-EDA109B0E595}"/>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FEDA56AC-2812-5652-AB10-1ABC838143C5}"/>
              </a:ext>
            </a:extLst>
          </p:cNvPr>
          <p:cNvSpPr>
            <a:spLocks noGrp="1"/>
          </p:cNvSpPr>
          <p:nvPr>
            <p:ph type="dt" idx="12"/>
          </p:nvPr>
        </p:nvSpPr>
        <p:spPr/>
        <p:txBody>
          <a:bodyPr/>
          <a:lstStyle/>
          <a:p>
            <a:fld id="{B16574EE-8191-4BCC-ABE6-D00A4F4D7690}" type="datetime8">
              <a:rPr lang="en-US" smtClean="0"/>
              <a:t>3/21/2025 5:15 PM</a:t>
            </a:fld>
            <a:endParaRPr lang="en-US"/>
          </a:p>
        </p:txBody>
      </p:sp>
      <p:sp>
        <p:nvSpPr>
          <p:cNvPr id="7" name="Slide Number Placeholder 6">
            <a:extLst>
              <a:ext uri="{FF2B5EF4-FFF2-40B4-BE49-F238E27FC236}">
                <a16:creationId xmlns:a16="http://schemas.microsoft.com/office/drawing/2014/main" id="{F6EE589E-5E54-A9CC-7A9C-8AE0DA409DEA}"/>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2845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359A-1E58-E2FA-8469-D6B0525C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E1984-C748-926F-27AF-883E61D3F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65DBB-EF50-FCAC-7038-7D371C381499}"/>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minutos | [Diapositiva: El poder de la inspiración eficaz] (Diapositiva 26)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Escribir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buen mensaje de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 un poco como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dar instrucciones a un asistente inteligente.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Cuanto más claro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específico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seas, mejores resultados obtendrás.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Repasemos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cuatro principios clave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te ayudarán a crear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mejores indicaciones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Copilot y otras herramientas de IA.</a:t>
            </a:r>
          </a:p>
          <a:p>
            <a:pPr marL="342900" marR="0" lvl="0" indent="-342900">
              <a:lnSpc>
                <a:spcPct val="115000"/>
              </a:lnSpc>
              <a:spcAft>
                <a:spcPts val="800"/>
              </a:spcAft>
              <a:buSzPts val="1000"/>
              <a:buFont typeface="Symbol" panose="05050102010706020507" pitchFamily="18" charset="2"/>
              <a:buChar char=""/>
              <a:tabLst>
                <a:tab pos="457200" algn="l"/>
              </a:tabLs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Sé específico sobre lo que quieres que haga la IA: los objetivos claros suelen conducir a mejores respuestas</a:t>
            </a:r>
          </a:p>
          <a:p>
            <a:pPr marL="342900" marR="0" lvl="0" indent="-342900">
              <a:lnSpc>
                <a:spcPct val="115000"/>
              </a:lnSpc>
              <a:spcAft>
                <a:spcPts val="800"/>
              </a:spcAft>
              <a:buSzPts val="1000"/>
              <a:buFont typeface="Symbol" panose="05050102010706020507" pitchFamily="18" charset="2"/>
              <a:buChar char=""/>
              <a:tabLst>
                <a:tab pos="457200" algn="l"/>
              </a:tabLs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Agregue algo de contexto para ayudar a la IA a comprender lo que está preguntando. El contexto hace que la respuesta sea más relevante</a:t>
            </a:r>
          </a:p>
          <a:p>
            <a:pPr marL="342900" marR="0" lvl="0" indent="-342900">
              <a:lnSpc>
                <a:spcPct val="115000"/>
              </a:lnSpc>
              <a:spcAft>
                <a:spcPts val="800"/>
              </a:spcAft>
              <a:buSzPts val="1000"/>
              <a:buFont typeface="Symbol" panose="05050102010706020507" pitchFamily="18" charset="2"/>
              <a:buChar char=""/>
              <a:tabLst>
                <a:tab pos="457200" algn="l"/>
              </a:tabLs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Proporcione ejemplos. Esto ayuda a fundamentar la respuesta en el contexto adecuado</a:t>
            </a:r>
          </a:p>
          <a:p>
            <a:pPr marL="342900" marR="0" lvl="0" indent="-342900">
              <a:lnSpc>
                <a:spcPct val="115000"/>
              </a:lnSpc>
              <a:spcAft>
                <a:spcPts val="800"/>
              </a:spcAft>
              <a:buSzPts val="1000"/>
              <a:buFont typeface="Symbol" panose="05050102010706020507" pitchFamily="18" charset="2"/>
              <a:buChar char=""/>
              <a:tabLst>
                <a:tab pos="457200" algn="l"/>
              </a:tabLs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Hazle saber a la IA cómo quieres que se formatee la respuesta. Esto establece expectativas claras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En resumen, un aviso eficaz suele incluir: </a:t>
            </a:r>
          </a:p>
          <a:p>
            <a:pPr marL="342900" marR="0" lvl="0" indent="-342900">
              <a:lnSpc>
                <a:spcPct val="115000"/>
              </a:lnSpc>
              <a:buFont typeface="Symbol" panose="05050102010706020507" pitchFamily="18" charset="2"/>
              <a:buChar char=""/>
            </a:pPr>
            <a:r>
              <a:rPr lang="es" sz="1800" kern="100">
                <a:effectLst/>
                <a:latin typeface="Segoe UI Symbol" panose="020B0502040204020203" pitchFamily="34" charset="0"/>
                <a:ea typeface="Malgun Gothic" panose="020B0503020000020004" pitchFamily="34" charset="-127"/>
                <a:cs typeface="Segoe UI Symbol" panose="020B0502040204020203" pitchFamily="34" charset="0"/>
              </a:rPr>
              <a:t>Go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 ¿Qué quieres que haga la IA?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Contexto: ¿Qué información de fondo es útil?</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Ejemplo: ¿Puede proporcionar una referencia o una muestra?</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Expectativa: ¿Cómo quieres que se estructure la respuesta?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veamos esto en acción con una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demostración rápida en vivo. (transición al segmento de demostración en vivo)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7DD45C-DF82-AB84-8A77-623B678BA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82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B05B-36F2-8D3E-1D68-9BBFC02B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03622-B463-3E83-9850-0C8921B8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A41A8-7A3F-2BA3-CAB6-27DE77B0CCE8}"/>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[Demostración en vivo de 1 minuto: ¿Cuál es la diferencia?] (Sin diapositiva)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Experimentemos con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diferentes tipos de indicaciones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ver cómo la IA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responde de manera diferente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función de cómo le preguntemos. Estoy a punto de pedirle a Copilot que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me ayude a generar ideas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nuestro boletín de empresa.</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Probaré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dos indicaciones diferentes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la opción A y la opción B. Piense en la diferencia a medida que interactúo con Copilot con esas indicaciones.</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[Mostrar pantalla de instructor]</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Abra un chat gratuito de Copilot y pruebe este sencillo mensaje:</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Este es mi primer intento: </a:t>
            </a:r>
          </a:p>
          <a:p>
            <a:pPr marL="0" marR="0">
              <a:lnSpc>
                <a:spcPct val="115000"/>
              </a:lnSpc>
              <a:spcAft>
                <a:spcPts val="800"/>
              </a:spcAft>
            </a:pP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[Opción A] "Necesito ideas para el boletín informativo de nuestra empresa. ¿Puedes sugerir algunos temas?"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comparte la respuesta generada por IA en la pantalla]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permítanme probar otra opción: </a:t>
            </a:r>
          </a:p>
          <a:p>
            <a:pPr marL="0" marR="0">
              <a:lnSpc>
                <a:spcPct val="115000"/>
              </a:lnSpc>
              <a:spcAft>
                <a:spcPts val="800"/>
              </a:spcAft>
            </a:pPr>
            <a:endParaRPr lang="en-US" sz="1800" b="1"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es" sz="1800" b="1" kern="100">
                <a:effectLst/>
                <a:latin typeface="Segoe UI Emoji" panose="020B0502040204020203" pitchFamily="34" charset="0"/>
                <a:ea typeface="Malgun Gothic" panose="020B0503020000020004" pitchFamily="34" charset="-127"/>
                <a:cs typeface="Segoe UI Emoji" panose="020B0502040204020203" pitchFamily="34" charset="0"/>
              </a:rPr>
              <a:t>[</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Inicie un nuevo chat de Copilot y use este mensaje refinado]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i="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[Opción B]</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"Estoy trabajando en el boletín informativo de nuestra empresa. ¿Puede sugerir temas relacionados con consejos de productividad para analistas financieros? Cada tema debe incluir un titular convincente y un breve resumen que destaque su relevancia para la audiencia".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comparte la respuesta generada por IA en la pantalla.]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[Muestra diferentes respuestas generadas por IA una al lado de la otra en la pantalla]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Tómese un momento para comparar ambas respuestas entre la Opción A y la Opción B: </a:t>
            </a: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¿Qué respuesta te ha resultado más útil?</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Deja tus pensamientos en el chat. ¿Cuál fue la diferencia entre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opción de solicitud 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opción de solicitud B</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[Haz una pausa de 30 segundos]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segunda indicación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más específica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incluía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contexto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y le daba a la IA una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estructura clara.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Esto dio como resultado una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respuesta más personalizada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 mayor calidad</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Ahora es tu turno de intentarlo.</a:t>
            </a:r>
          </a:p>
        </p:txBody>
      </p:sp>
      <p:sp>
        <p:nvSpPr>
          <p:cNvPr id="4" name="Header Placeholder 3">
            <a:extLst>
              <a:ext uri="{FF2B5EF4-FFF2-40B4-BE49-F238E27FC236}">
                <a16:creationId xmlns:a16="http://schemas.microsoft.com/office/drawing/2014/main" id="{FF72C966-FFF6-675B-349B-38F31E458BE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C9E1A57-8978-BD87-2B29-D1D4DFDBD0A2}"/>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F0FA354A-7933-060A-2AE0-747B19270BC8}"/>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98E7F0B0-F51C-8F6A-FF2B-8C80F7207DA1}"/>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9895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8326-62E3-F37C-00F9-77CAD38A6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B4131-2311-BA41-A419-78B3DB4F8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BF36F-30A7-8A06-D589-2350FC7745A6}"/>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8 minutos | [Diapositiva: Práctica interactiva - Pruebe su sugerencia | 7 minutos] (Diapositiva 28)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hemos explorado los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principios clave de la incitación eficaz</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 hora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ponerlos en práctica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este mini ejercicio interactivo,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redactará y perfeccionará su propio mensaje de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lo probará en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evaluará la calidad de su respuesta.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Veamos los pasos para comenzar:</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Paso 1: Abrir Microsoft Copilot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Si aún no lo ha hecho,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abra Microsoft Copilot en su navegador en otra pestaña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aquí es donde probará su mensaje. Si es la primera vez que utilizas Copilot, tómate un momento para familiarizarte con la interfaz.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Verás una ventana de chat donde puedes ingresar tu mensaje.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Paso 2: Piensa en tu tarea de Kickstarter con IA y redacta tu mensaje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piensa en la tarea de Kickstarter de IA que identificaste anteriormente en esta sesión. Utilice esta tarea como base para su solicitud. Ahora,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escribe un mensaje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tu tarea de Kickstarter con IA.</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Paso 3: Evalúa la respuesta de tu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Una vez que Copilot genere una respuesta, eche un vistazo crítico al resultado haciéndose estas tres preguntas clave en la pantalla.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Paso 4: Iterar para obtener mejores resultados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Uno de los aspectos más poderosos de la IA es la iteración: es posible que su primer mensaje no sea perfecto, ¡y eso está bien! Proporcione comentarios o haga preguntas de seguimiento para mejorar la calidad de la salida</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Trate de hacer más indicaciones para el tiempo restante. </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[Haga una pausa y espere unos 7 minutos]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has tenido tiempo para experimentar, compartamos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tu mayor momento de sorpresa con tus compañeros en el chat, la mejor manera de aprender los consejos útiles</a:t>
            </a:r>
          </a:p>
          <a:p>
            <a:endParaRPr lang="en-US"/>
          </a:p>
        </p:txBody>
      </p:sp>
      <p:sp>
        <p:nvSpPr>
          <p:cNvPr id="4" name="Header Placeholder 3">
            <a:extLst>
              <a:ext uri="{FF2B5EF4-FFF2-40B4-BE49-F238E27FC236}">
                <a16:creationId xmlns:a16="http://schemas.microsoft.com/office/drawing/2014/main" id="{B1F04474-BB25-5449-DB3A-5562EC0CB54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26A7FA5-6785-8F54-BEC8-DC21C084EA8F}"/>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292BB4E6-BC77-259C-7240-2A8E95E0925B}"/>
              </a:ext>
            </a:extLst>
          </p:cNvPr>
          <p:cNvSpPr>
            <a:spLocks noGrp="1"/>
          </p:cNvSpPr>
          <p:nvPr>
            <p:ph type="dt" idx="12"/>
          </p:nvPr>
        </p:nvSpPr>
        <p:spPr/>
        <p:txBody>
          <a:bodyPr/>
          <a:lstStyle/>
          <a:p>
            <a:fld id="{E2F19A73-88F5-4B80-A929-CF8E66EE5449}" type="datetime8">
              <a:rPr lang="en-US" smtClean="0"/>
              <a:t>3/21/2025 5:15 PM</a:t>
            </a:fld>
            <a:endParaRPr lang="en-US"/>
          </a:p>
        </p:txBody>
      </p:sp>
      <p:sp>
        <p:nvSpPr>
          <p:cNvPr id="7" name="Slide Number Placeholder 6">
            <a:extLst>
              <a:ext uri="{FF2B5EF4-FFF2-40B4-BE49-F238E27FC236}">
                <a16:creationId xmlns:a16="http://schemas.microsoft.com/office/drawing/2014/main" id="{9C6EA990-9A91-BEA9-7576-EE103A95E753}"/>
              </a:ext>
            </a:extLst>
          </p:cNvPr>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765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FEA21-9319-5C18-499C-A558B66B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08D04-CEC9-1696-4FF6-7FCDA94CF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11CE-B8F4-C1E9-F089-D732DC8B9F92}"/>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[Escena de apertura: Instructor en cámara, haciendo una transición suave desde el segmento anterior.]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kern="100">
                <a:effectLst/>
                <a:latin typeface="Aptos" panose="020B0004020202020204" pitchFamily="34" charset="0"/>
                <a:ea typeface="Malgun Gothic" panose="020B0503020000020004" pitchFamily="34" charset="-127"/>
                <a:cs typeface="Times New Roman" panose="02020603050405020304" pitchFamily="18" charset="0"/>
              </a:rPr>
              <a:t>Espero que el ejercicio te haya resultado útil para comenzar con las indicaciones básicas para tu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oportunidad de AI Kickstarter.</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Ahora, hablemos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lo que viene a continuación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las acciones pequeñas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y sencillas que puedes realizar</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seguir aprendiendo y creciendo en tu viaje hacia la IA.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igual que cualquier habilidad nueva,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desarrollar habilidades de IA requiere práctica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la mejor manera de mejorar 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desarrollar hábitos de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se adapten a su rutina diaria.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Pero antes de sumergirnos en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creación de hábitos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dediquemos un momento a analizar algo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igualmente importante: el uso responsable de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19DF171B-6F26-3DDC-AD7A-8FA9AB77FAB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FDBF14-B5BD-0A6C-1DA4-D5E7CAC4ED09}"/>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A72566B6-10B3-AD51-EFD5-7CFFC0E98003}"/>
              </a:ext>
            </a:extLst>
          </p:cNvPr>
          <p:cNvSpPr>
            <a:spLocks noGrp="1"/>
          </p:cNvSpPr>
          <p:nvPr>
            <p:ph type="dt" idx="12"/>
          </p:nvPr>
        </p:nvSpPr>
        <p:spPr/>
        <p:txBody>
          <a:bodyPr/>
          <a:lstStyle/>
          <a:p>
            <a:fld id="{B16574EE-8191-4BCC-ABE6-D00A4F4D7690}" type="datetime8">
              <a:rPr lang="en-US" smtClean="0"/>
              <a:t>3/21/2025 5:15 PM</a:t>
            </a:fld>
            <a:endParaRPr lang="en-US"/>
          </a:p>
        </p:txBody>
      </p:sp>
      <p:sp>
        <p:nvSpPr>
          <p:cNvPr id="7" name="Slide Number Placeholder 6">
            <a:extLst>
              <a:ext uri="{FF2B5EF4-FFF2-40B4-BE49-F238E27FC236}">
                <a16:creationId xmlns:a16="http://schemas.microsoft.com/office/drawing/2014/main" id="{047765AB-B549-DABF-EFA9-1A468CD0E5B2}"/>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5384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buNone/>
            </a:pPr>
            <a:r>
              <a:rPr lang="es"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[Diapositiva: Sesión de limpieza y configuración] (Diapositiva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100" kern="100">
                <a:effectLst/>
                <a:latin typeface="Aptos" panose="020B0004020202020204" pitchFamily="34" charset="0"/>
                <a:ea typeface="Malgun Gothic" panose="020B0503020000020004" pitchFamily="34" charset="-127"/>
                <a:cs typeface="Times New Roman" panose="02020603050405020304" pitchFamily="18" charset="0"/>
              </a:rPr>
              <a:t>Aquí hay algunos recordatorios rápidos para aprovechar al máximo esta sesión:</a:t>
            </a:r>
          </a:p>
          <a:p>
            <a:pPr marL="342900" marR="0" lvl="0" indent="-342900">
              <a:lnSpc>
                <a:spcPct val="115000"/>
              </a:lnSpc>
              <a:spcAft>
                <a:spcPts val="800"/>
              </a:spcAft>
              <a:buSzPts val="1000"/>
              <a:buFont typeface="Symbol" panose="05050102010706020507" pitchFamily="18" charset="2"/>
              <a:buChar char=""/>
              <a:tabLst>
                <a:tab pos="457200" algn="l"/>
              </a:tabLst>
            </a:pPr>
            <a:r>
              <a:rPr lang="es" sz="1100" b="1" kern="100">
                <a:effectLst/>
                <a:latin typeface="Aptos" panose="020B0004020202020204" pitchFamily="34" charset="0"/>
                <a:ea typeface="Malgun Gothic" panose="020B0503020000020004" pitchFamily="34" charset="-127"/>
                <a:cs typeface="Times New Roman" panose="02020603050405020304" pitchFamily="18" charset="0"/>
              </a:rPr>
              <a:t> ¡Únete al reto de los GUINNESS WORLD RECORDS™!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s" sz="1100" b="0" kern="100">
                <a:effectLst/>
                <a:latin typeface="Aptos" panose="020B0004020202020204" pitchFamily="34" charset="0"/>
                <a:ea typeface="Malgun Gothic" panose="020B0503020000020004" pitchFamily="34" charset="-127"/>
                <a:cs typeface="Times New Roman" panose="02020603050405020304" pitchFamily="18" charset="0"/>
              </a:rPr>
              <a:t>Si aún no te has registrado, tómate un momento ahora para no perderte este emocionante intento de batir récords.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 sz="1100" kern="100">
                <a:effectLst/>
                <a:latin typeface="Aptos" panose="020B0004020202020204" pitchFamily="34" charset="0"/>
                <a:ea typeface="Malgun Gothic" panose="020B0503020000020004" pitchFamily="34" charset="-127"/>
                <a:cs typeface="Times New Roman" panose="02020603050405020304" pitchFamily="18" charset="0"/>
              </a:rPr>
              <a:t>Se le pedirá que proporcione un correo electrónico al que le enviaremos su insignia después de la sesión.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s" sz="2800" b="1"/>
              <a:t>¿Cómo obtener tu insignia?</a:t>
            </a:r>
            <a:r>
              <a:rPr lang="es" sz="2800"/>
              <a:t> ¡Asiste a esta sesión y completa un sencillo paso que compartiremos al final</a:t>
            </a:r>
            <a:r>
              <a:rPr lang="es" sz="11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s" sz="1100" b="1" kern="100">
                <a:effectLst/>
                <a:latin typeface="Aptos" panose="020B0004020202020204" pitchFamily="34" charset="0"/>
                <a:ea typeface="Malgun Gothic" panose="020B0503020000020004" pitchFamily="34" charset="-127"/>
                <a:cs typeface="Times New Roman" panose="02020603050405020304" pitchFamily="18" charset="0"/>
              </a:rPr>
              <a:t>Habrá un mini-ejercicio interactivo utilizando Microsoft Copilot. </a:t>
            </a:r>
            <a:r>
              <a:rPr lang="es" sz="1100" kern="100">
                <a:effectLst/>
                <a:latin typeface="Aptos" panose="020B0004020202020204" pitchFamily="34" charset="0"/>
                <a:ea typeface="Malgun Gothic" panose="020B0503020000020004" pitchFamily="34" charset="-127"/>
                <a:cs typeface="Times New Roman" panose="02020603050405020304" pitchFamily="18" charset="0"/>
              </a:rPr>
              <a:t>Para prepararse, abramos </a:t>
            </a:r>
            <a:r>
              <a:rPr lang="es" sz="1100" b="1" kern="100">
                <a:effectLst/>
                <a:latin typeface="Aptos" panose="020B0004020202020204" pitchFamily="34" charset="0"/>
                <a:ea typeface="Malgun Gothic" panose="020B0503020000020004" pitchFamily="34" charset="-127"/>
                <a:cs typeface="Times New Roman" panose="02020603050405020304" pitchFamily="18" charset="0"/>
              </a:rPr>
              <a:t>Copilot</a:t>
            </a:r>
            <a:r>
              <a:rPr lang="es" sz="1100" kern="100">
                <a:effectLst/>
                <a:latin typeface="Aptos" panose="020B0004020202020204" pitchFamily="34" charset="0"/>
                <a:ea typeface="Malgun Gothic" panose="020B0503020000020004" pitchFamily="34" charset="-127"/>
                <a:cs typeface="Times New Roman" panose="02020603050405020304" pitchFamily="18" charset="0"/>
              </a:rPr>
              <a:t> en otra pestaña del navegador para que esté todo listo cuando lleguemos a esa parte.</a:t>
            </a:r>
          </a:p>
          <a:p>
            <a:pPr marL="342900" marR="0" lvl="0" indent="-342900">
              <a:lnSpc>
                <a:spcPct val="115000"/>
              </a:lnSpc>
              <a:spcAft>
                <a:spcPts val="800"/>
              </a:spcAft>
              <a:buSzPts val="1000"/>
              <a:buFont typeface="Symbol" panose="05050102010706020507" pitchFamily="18" charset="2"/>
              <a:buChar char=""/>
              <a:tabLst>
                <a:tab pos="457200" algn="l"/>
              </a:tabLst>
            </a:pPr>
            <a:r>
              <a:rPr lang="es" sz="1100" b="1" kern="100">
                <a:effectLst/>
                <a:latin typeface="Aptos" panose="020B0004020202020204" pitchFamily="34" charset="0"/>
                <a:ea typeface="Malgun Gothic" panose="020B0503020000020004" pitchFamily="34" charset="-127"/>
                <a:cs typeface="Times New Roman" panose="02020603050405020304" pitchFamily="18" charset="0"/>
              </a:rPr>
              <a:t>¡Interactúa con tus compañeros y expertos!</a:t>
            </a:r>
            <a:r>
              <a:rPr lang="es" sz="1100" kern="100">
                <a:effectLst/>
                <a:latin typeface="Aptos" panose="020B0004020202020204" pitchFamily="34" charset="0"/>
                <a:ea typeface="Malgun Gothic" panose="020B0503020000020004" pitchFamily="34" charset="-127"/>
                <a:cs typeface="Times New Roman" panose="02020603050405020304" pitchFamily="18" charset="0"/>
              </a:rPr>
              <a:t> Aprender es mejor cuando lo hacemos juntos. Deja tus preguntas y pensamientos en el chat a medida que avanzamos. Tenemos expertos en IA de Microsoft a la espera, listos para ayudar.</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s" sz="1100">
                <a:effectLst/>
                <a:latin typeface="Aptos" panose="020B0004020202020204" pitchFamily="34" charset="0"/>
                <a:ea typeface="Malgun Gothic" panose="020B0503020000020004" pitchFamily="34" charset="-127"/>
                <a:cs typeface="Times New Roman" panose="02020603050405020304" pitchFamily="18" charset="0"/>
              </a:rPr>
              <a:t>¡Bien! Ahora que estamos configurados, hablemos de lo que cubriremos hoy.</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377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928A-BEDB-38EF-EED4-72A2C302B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2992-1E73-6F73-99F8-D8E70268B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A0C8-5781-FCA6-4829-7C08549BD722}"/>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Uso responsable de la IA] (Diapositiva 30)</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 medida que la IA se integra más en nuestro trabajo diario, 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fundamental</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que la utilicemos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de forma ética, justa y responsable.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 medida que continúes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experimentando con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estas son algunas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 las mejores prácticas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garantizar que tu contenido generado por IA sea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justo, confiable y beneficioso para la sociedad:</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Utilice indicaciones claras y específicas: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cuanto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más precisa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sea su solicitud,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más relevante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será el resultado.</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Verifica la precisión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verifica siempre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los hechos del contenido generado por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utilizando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fuentes de confianza.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Esté atento a los sesgos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tenga en cuenta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los sesgos de género, raciales y socioeconómicos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 los resultados de la IA.</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Edite contenido generado por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garantice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claridad, la equidad y la alineación</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con sus objetivos.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Respete la privacidad</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nunca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ingrese datos confidenciales o personales en las herramientas de IA.</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Sé transparente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divulga contenido generado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por IA para uso profesional o público.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Comprender los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posibles sesgos de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 crucial para garantizar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uso justo y ético de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Estos son algunos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sesgos a los que hay que prestar atención cuando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se trabaja con IA:</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Sesgo de género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puede perpetuar estereotipos si se entrena con datos sesgados. Por ejemplo, un algoritmo de contratación puede favorecer a los candidatos masculinos sobre las candidatas femeninas debido a los sesgos históricos de los datos.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Sesgo racial</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los sistemas de IA pueden exhibir discriminación racial si no se entrenan adecuadamente. Los sistemas de reconocimiento facial pueden tener tasas de error más altas para las personas de color en comparación con las personas blancas.</a:t>
            </a: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Sesgo socioeconómico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 la IA a veces puede favorecer a las personas de mayores ingresos. Por ejemplo, un algoritmo de calificación crediticia podría aprobar desproporcionadamente a los solicitantes más ricos que a los de vecindarios de bajos ingresos.</a:t>
            </a: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Sesgo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de confirmación: los modelos de IA aprenden de los patrones existentes, por lo que si los datos están sesgados, la IA puede reforzar las perspectivas unilaterales. Si la IA se entrena principalmente con fuentes de medios occidentales, podría proporcionar respuestas que carecen de perspectivas globales.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estar al tanto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los posibles sesgos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puede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evaluar críticamente el contenido generado por la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ajustarlo cuando sea necesario.</a:t>
            </a:r>
          </a:p>
        </p:txBody>
      </p:sp>
      <p:sp>
        <p:nvSpPr>
          <p:cNvPr id="4" name="Slide Number Placeholder 3">
            <a:extLst>
              <a:ext uri="{FF2B5EF4-FFF2-40B4-BE49-F238E27FC236}">
                <a16:creationId xmlns:a16="http://schemas.microsoft.com/office/drawing/2014/main" id="{D2683B49-2B7C-02AE-95D9-964D116E76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52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 minutos | [Diapositiva: Tomar acción: desarrollar sus hábitos de IA] (Diapositiva 31)</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hemos hablado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utilizar la IA de forma responsable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vamos a hablar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puedes integrarla en tu trabajo diario.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Crear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hábito de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no tiene por qué ser abrumador. Comience con algo pequeño,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elija una o dos acciones simples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manténgase constante.</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Estas son algunas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preguntas que te ayudarán a guiar tu plan de acción: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¿Cuál es un hábito de IA que comenzarás mañana?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¿Cuál es una tarea impulsada por IA que quieres probar a diario?</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(Ejemplo: resumir correos electrónicos, redactar contenido, generar notas de reuniones).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lo integrarás en tu rutina?</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(Ejemplo: Usar IA para resumir correos electrónicos justo después de revisar su bandeja de entrada).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¿Cómo te mantendrás al día con tu hábito de IA?</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i="1" kern="100">
                <a:effectLst/>
                <a:latin typeface="Aptos" panose="020B0004020202020204" pitchFamily="34" charset="0"/>
                <a:ea typeface="Malgun Gothic" panose="020B0503020000020004" pitchFamily="34" charset="-127"/>
                <a:cs typeface="Times New Roman" panose="02020603050405020304" pitchFamily="18" charset="0"/>
              </a:rPr>
              <a:t>(Ejemplo: Configurar recordatorios, refinar indicaciones, compartir información con un compañero).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[Haga una pausa de aproximadamente 1-2 minutos]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Esto es lo que me ha resultado realmente útil a la hora de crear hábitos de IA: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Escríbelo en una nota adhesiva: adjúntalo a tu monitor como recordatorio diario.</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Establezca un recordatorio en el calendario: programe de 5 a 10 minutos al día para la exploración de la IA.</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Elija un compañero de responsabilidad: busque un colega o conéctese con alguien de esta sesión para verificar y compartir aprendizajes</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Recuerde que su viaje hacia la IA no se trata de perfección, sino de pasos pequeños y coherentes que aumentan su confianza y experiencia con el tiempo.</a:t>
            </a:r>
          </a:p>
          <a:p>
            <a:endParaRPr lang="en-US"/>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1614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E033-B5B9-E109-F74A-05ACF066B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2FDB-6A04-D7F8-F7D2-E86AEFFEE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DCB19-B324-BED0-563B-E5524CEF514E}"/>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Resumen rápido de la sesión] (Diapositiva 32)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¡Felicidades! ¡Has completado esta sesión de aprendizaje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Durante los últimos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50 minutos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has hecho lo siguiente: </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Aprendió cómo la IA puede actuar como su compañero de trabajo para aumentar la productividad.</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Identificaste tu propia tarea de Kickstarter con IA para empezar.</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Exploró casos de uso de IA del mundo real que impulsan el impacto comercial.</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Practicé la escritura y refiné las indicaciones de la IA para obtener mejores resultados.</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Descubrió acciones pequeñas y sencillas para integrar la IA en su flujo de trabajo diario.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Eso es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mucho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algo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celebrar!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3F33E260-6D6F-5EBC-0E4D-A0286E1F13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45A7B5A-BA20-06DC-F331-DBBE86F726D0}"/>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29D265A4-4EFD-8E25-0351-D623D92D362C}"/>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4DE3E3E7-EC98-0610-6D3B-DC217940ECE0}"/>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3528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69BD-CF56-2F01-9C53-7D8E21D21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6AB5-D192-88BF-8982-F2C08FDF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0E472-C905-36DA-A2BE-D90D90AD620E}"/>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minutos | [Cierre y recordatorio] (Diapositivas 33)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Para celebrar tu logro, asegúrate de reclamar tu insignia especial, otorgada por GUINNESS WORLD RECORDS a través de este evento AI Skills Fest. ¿Cómo? Asegúrate de seguir los pasos en la pantalla. Tómate un momento para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reconocer tu progreso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¡este es un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logro único!</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Además, recuerda compartir tu éxito: debes sentirte orgulloso de haber logrado este hito. Comparte lo que aprendiste en esta sesión en LinkedIn o con tu propia red. Etiquete a sus colegas y amigos que podrían beneficiarse de la capacitación en habilidades de IA. Usa el hashtag #AISkillsFest para conectarte con otras personas en su viaje hacia la IA.</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Gracias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por unirse a esta sesión y dar un</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paso hacia el desarrollo de habilidades de IA. Recordar: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Comience con algo pequeño: desarrolle hábitos paso a paso.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Mantén la curiosidad: sigue probando y perfeccionando tus habilidades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Interactúa con los demás: la IA es un viaje de aprendizaje que se navega mejor juntos.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Espero que esta sesión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te haya inspirado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 seguir explorando la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 encontrar formas de trabajar 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forma más inteligente, no más dura. Su viaje hacia la IA no ha hecho más que empezar.</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¡Sigue explorando, experimentando y compartiendo tus ideas con tu equipo!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¡Felicidades una vez más y gracias por ser parte de esta experiencia de aprendizaje de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Header Placeholder 3">
            <a:extLst>
              <a:ext uri="{FF2B5EF4-FFF2-40B4-BE49-F238E27FC236}">
                <a16:creationId xmlns:a16="http://schemas.microsoft.com/office/drawing/2014/main" id="{7387F5CC-F58A-892B-0AE5-5B42E030E74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BBF1776-1496-4052-D3C7-815093D7CD19}"/>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99503142-7737-8760-CDD1-1BAF195E5818}"/>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D212D121-C590-9F5B-2952-C555FAFB8045}"/>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354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
              <a:t>Pizarra final para mostrar al final de la sesión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4913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[Diapositiva: Resumen rápido de la sesión] (Diapositiva 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Durante los próximos 50 minutos, emprenderemos un viaje juntos para: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Libera tu mentalidad de IA y explora cómo la IA puede respaldar tu trabajo.</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Conozca a su compañero de trabajo de IA y comprenda cómo encaja la IA en las tareas diarias.</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Explora cómo la IA puede resolver problemas de trabajo de la vida real y descubre tu propia tarea de Kickstarter con IA.</a:t>
            </a:r>
          </a:p>
          <a:p>
            <a:pPr marL="342900" marR="0" lvl="0" indent="-342900">
              <a:lnSpc>
                <a:spcPct val="115000"/>
              </a:lnSpc>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Comience con indicaciones básicas con un mini ejercicio interactivo.</a:t>
            </a:r>
          </a:p>
          <a:p>
            <a:pPr marL="342900" marR="0" lvl="0" indent="-342900">
              <a:lnSpc>
                <a:spcPct val="115000"/>
              </a:lnSpc>
              <a:spcAft>
                <a:spcPts val="800"/>
              </a:spcAft>
              <a:buFont typeface="Symbol" panose="05050102010706020507" pitchFamily="18" charset="2"/>
              <a:buChar char=""/>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Y, por último, planifique acciones pequeñas y sencillas para los siguientes pasos sencillos para trabajar de forma más inteligente con la IA</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final, nuestro objetivo es que se sienta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emocionado, seguro y listo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para aplicar la IA a su flujo de trabajo y mejorar su productividad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3/21/2025 5:15 PM</a:t>
            </a:fld>
            <a:endParaRPr lang="en-US"/>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4842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475-E148-38A9-083F-63AD69EC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31E4-D14D-F9E3-A06C-04713FDCD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3775-404A-F2E6-EB38-1A71AB87DD29}"/>
              </a:ext>
            </a:extLst>
          </p:cNvPr>
          <p:cNvSpPr>
            <a:spLocks noGrp="1"/>
          </p:cNvSpPr>
          <p:nvPr>
            <p:ph type="body" idx="1"/>
          </p:nvPr>
        </p:nvSpPr>
        <p:spPr/>
        <p:txBody>
          <a:bodyPr/>
          <a:lstStyle/>
          <a:p>
            <a:pPr marL="0" marR="0">
              <a:lnSpc>
                <a:spcPct val="115000"/>
              </a:lnSpc>
              <a:spcAft>
                <a:spcPts val="800"/>
              </a:spcAft>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[Diapositiva: Rompehielos – Actividad de chat] (Diapositivas 5-6)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¡Comencemos con un rápido rompehielos! En el chat, escribe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dos cosas: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Desde dónde te unes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Un adjetivo que describe lo que piensas hoy en día con respecto a la IA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Te daré unos segundos para compartir...</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hace una pausa de 30 segundos y luego reacciona a las respuestas del chat.]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4EC63B9-4621-D510-1774-2608A7C53C8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22C4AEC-25F7-6614-CD2B-FF543EBFA2E5}"/>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FDE2FD39-0227-945B-6643-F601603D68C7}"/>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43DBF31C-6456-3D42-4BB3-DDFB4ACFA3F7}"/>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571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BE59-AD16-F4F4-F6EC-085103446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57E3-E974-D13D-4C83-84C9EF449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6A5B6-A0FA-33C3-F7D6-3C9ABE6D7213}"/>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Replantear los sentimientos de la IA en oportunidades] (Diapositiva 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¿Qué adjetivos ves en tus compañeros? En sesiones anteriores, hemos visto una mezcla de emociones: emocionado, curioso, escéptico, cauteloso o incluso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inseguro de por dónde empezar</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eso es completamente natural! La IA es un tema importante,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viaje de cada persona es diferente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tanto si eres nuevo en la IA como si ya estás experimentando con ella en tu trabajo.</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intentemos algo diferente.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[Haga clic en la animación para mostrar la pregunta]</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Imagina que mágicamente ganas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dos horas extra cada semana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sin ataduras. ¿Qué harías con ese tiempo extra?</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¡Deja tus respuestas en el chat!</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hace una pausa, reaccionando a las respuestas.]</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¡Excelentes respuestas! Si tuviera 2 horas extra a la semana, pasaría más tiempo con la familia, trabajaría en proyectos que me apasionan, saldría a caminar o simplemente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respiraría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entre reuniones.</a:t>
            </a: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Bueno, aquí está la buena noticia: la IA puede ayudar a que eso suceda. </a:t>
            </a:r>
          </a:p>
          <a:p>
            <a:pPr marL="0" marR="0">
              <a:lnSpc>
                <a:spcPct val="115000"/>
              </a:lnSpc>
              <a:spcAft>
                <a:spcPts val="800"/>
              </a:spcAft>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Al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descargar las tareas repetitivas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trabajar de manera más inteligente, no más dura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podemos crear más tiempo para lo que realmente importa.</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28F7635-58C3-F634-D3CE-1E9F3AB9EA3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9010E-4F94-7264-6F1A-8A3F8E7B9DF0}"/>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52CC82CE-26C7-21F7-EF66-66A704454320}"/>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6F7EEA6C-22A2-AA59-F8ED-2FFE234E9CE5}"/>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60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99E8-62DE-9017-A259-E2C93AFB4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4FA9A-57D9-F247-FB72-B766B8433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469A8-074E-AB51-6794-ACF8476A4D75}"/>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segundos | [Diapositiva: Tu Kickstarter de IA] (Diapositiva 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Por lo tanto, nuestro objetivo simple para hoy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es ayudarlo a encontrar una forma sencilla en que la IA pueda crear una oportunidad para usted y su trabajo.</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Llamemos a esto tu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Kickstarter de IA</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una forma práctica y fácil de poner la IA a trabajar para ti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de inmediato.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Tal vez sea algo que te ayude: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automatizar una tarea repetitiva, resumir información más rápido o escribir correos electrónicos de manera más eficiente</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¿Y la mejor parte?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No es necesario ser un experto en IA para empezar.</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¿Estás listo para explorar lo que es posible?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¡Vamos a sumergirnos!</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(El instructor sonríe y pasa a la siguiente sección.)</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72AB5F4D-1D92-86EF-9756-3361673F59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B6DCF5-E054-18A6-C272-5042B80B1F01}"/>
              </a:ext>
            </a:extLst>
          </p:cNvPr>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ED8F6DDA-ADF6-0CC9-36DE-C2219A545730}"/>
              </a:ext>
            </a:extLst>
          </p:cNvPr>
          <p:cNvSpPr>
            <a:spLocks noGrp="1"/>
          </p:cNvSpPr>
          <p:nvPr>
            <p:ph type="dt" idx="1"/>
          </p:nvPr>
        </p:nvSpPr>
        <p:spPr/>
        <p:txBody>
          <a:bodyPr/>
          <a:lstStyle/>
          <a:p>
            <a:fld id="{386CE63F-9E7F-4C04-9D0D-FCA25A8E9E86}" type="datetime8">
              <a:rPr lang="en-US" smtClean="0"/>
              <a:t>3/21/2025 5:15 PM</a:t>
            </a:fld>
            <a:endParaRPr lang="en-US"/>
          </a:p>
        </p:txBody>
      </p:sp>
      <p:sp>
        <p:nvSpPr>
          <p:cNvPr id="7" name="Slide Number Placeholder 6">
            <a:extLst>
              <a:ext uri="{FF2B5EF4-FFF2-40B4-BE49-F238E27FC236}">
                <a16:creationId xmlns:a16="http://schemas.microsoft.com/office/drawing/2014/main" id="{EA0FC3F4-B081-8554-14E1-A1989E4D2F2E}"/>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0322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buNone/>
            </a:pPr>
            <a:r>
              <a:rPr lang="es"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[Escena de apertura: Instructor en cámara, haciendo una transición suave desde el segmento anterior.] (Diapositiva 9)</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es" sz="1800" kern="100">
                <a:effectLst/>
                <a:latin typeface="Aptos" panose="020B0004020202020204" pitchFamily="34" charset="0"/>
                <a:ea typeface="Malgun Gothic" panose="020B0503020000020004" pitchFamily="34" charset="-127"/>
                <a:cs typeface="Times New Roman" panose="02020603050405020304" pitchFamily="18" charset="0"/>
              </a:rPr>
              <a:t>Ahora que hemos preparado el escenario para nuestro viaje hacia la IA, hablemos de algo aún más emocionante: cómo la</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 IA puede ayudarte en tu trabajo diario.</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s" sz="1800" kern="100">
                <a:effectLst/>
                <a:latin typeface="Aptos" panose="020B0004020202020204" pitchFamily="34" charset="0"/>
                <a:ea typeface="Malgun Gothic" panose="020B0503020000020004" pitchFamily="34" charset="-127"/>
                <a:cs typeface="Times New Roman" panose="02020603050405020304" pitchFamily="18" charset="0"/>
              </a:rPr>
              <a:t>Todos hemos oído hablar de la IA, pero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¿qué significa realmente para ti?</a:t>
            </a:r>
            <a:r>
              <a:rPr lang="es" sz="1800" kern="100">
                <a:effectLst/>
                <a:latin typeface="Aptos" panose="020B0004020202020204" pitchFamily="34" charset="0"/>
                <a:ea typeface="Malgun Gothic" panose="020B0503020000020004" pitchFamily="34" charset="-127"/>
                <a:cs typeface="Times New Roman" panose="02020603050405020304" pitchFamily="18" charset="0"/>
              </a:rPr>
              <a:t> ¿Cómo puede </a:t>
            </a:r>
            <a:r>
              <a:rPr lang="es" sz="1800" b="1" kern="100">
                <a:effectLst/>
                <a:latin typeface="Aptos" panose="020B0004020202020204" pitchFamily="34" charset="0"/>
                <a:ea typeface="Malgun Gothic" panose="020B0503020000020004" pitchFamily="34" charset="-127"/>
                <a:cs typeface="Times New Roman" panose="02020603050405020304" pitchFamily="18" charset="0"/>
              </a:rPr>
              <a:t>la IA adaptarse a tu flujo de trabajo, simplificar las tareas y ayudarte a trabajar de forma más inteligente, no más dura?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s" sz="1800">
                <a:effectLst/>
                <a:latin typeface="Aptos" panose="020B0004020202020204" pitchFamily="34" charset="0"/>
                <a:ea typeface="Malgun Gothic" panose="020B0503020000020004" pitchFamily="34" charset="-127"/>
                <a:cs typeface="Times New Roman" panose="02020603050405020304" pitchFamily="18" charset="0"/>
              </a:rPr>
              <a:t>Para responder a eso, comencemos con una pregunta simple: ¿Qué </a:t>
            </a:r>
            <a:r>
              <a:rPr lang="es" sz="1800" b="1">
                <a:effectLst/>
                <a:latin typeface="Aptos" panose="020B0004020202020204" pitchFamily="34" charset="0"/>
                <a:ea typeface="Malgun Gothic" panose="020B0503020000020004" pitchFamily="34" charset="-127"/>
                <a:cs typeface="Times New Roman" panose="02020603050405020304" pitchFamily="18" charset="0"/>
              </a:rPr>
              <a:t>es</a:t>
            </a:r>
            <a:r>
              <a:rPr lang="es" sz="1800">
                <a:effectLst/>
                <a:latin typeface="Aptos" panose="020B0004020202020204" pitchFamily="34" charset="0"/>
                <a:ea typeface="Malgun Gothic" panose="020B0503020000020004" pitchFamily="34" charset="-127"/>
                <a:cs typeface="Times New Roman" panose="02020603050405020304" pitchFamily="18" charset="0"/>
              </a:rPr>
              <a:t> la IA y cómo funciona?</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3/21/2025 5:15 PM</a:t>
            </a:fld>
            <a:endParaRPr lang="en-US"/>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3226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rgbClr val="091F2C"/>
                </a:solidFill>
                <a:latin typeface="+mn-lt"/>
                <a:ea typeface="+mn-ea"/>
                <a:cs typeface="Segoe UI" panose="020B0502040204020203" pitchFamily="34" charset="0"/>
              </a:rPr>
              <a:t>Desbloquee el futuro con 50 días de descubrimiento y aprendizaje de IA</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Una lupa pixelada">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Picture Placeholder" descr="Esta foto es solo un 'marcador de posición'. Arrastra o suelta tu foto aquí, o haz clic y toca el centro para insertar un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s"/>
              <a:t>Punto del orden del día</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s"/>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s"/>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s"/>
              <a:t>Haga clic para editar el estilo del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5"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s"/>
              <a:t>Haga clic para editar los estilos de texto maestro</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s"/>
              <a:t>Haga clic para editar el estilo del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6" name="MS logo gray - EMF" descr="Logotipo de Microsoft, versión de texto gris">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s"/>
              <a:t>Haga clic para editar el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s"/>
              <a:t>Haga clic para editar el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235364" y="3390431"/>
            <a:ext cx="3929127" cy="584775"/>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1600" b="0" i="0" u="none" strike="noStrike" kern="1200" cap="none" spc="0" normalizeH="0" baseline="0" noProof="0">
                <a:ln>
                  <a:noFill/>
                </a:ln>
                <a:effectLst/>
                <a:uLnTx/>
                <a:uFillTx/>
                <a:latin typeface="Segoe UI"/>
                <a:ea typeface="+mn-ea"/>
                <a:cs typeface="Segoe UI" panose="020B0502040204020203" pitchFamily="34" charset="0"/>
              </a:rPr>
              <a:t>Las actividades se llevarán a cabo del 8 de abril al 28 de mayo de 2025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2" y="2884877"/>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2800" b="0" i="0" u="none" strike="noStrike" kern="1200" cap="none" spc="0" normalizeH="0" baseline="0" noProof="0">
                <a:ln>
                  <a:noFill/>
                </a:ln>
                <a:effectLst/>
                <a:uLnTx/>
                <a:uFillTx/>
                <a:latin typeface="Segoe UI Semibold"/>
                <a:ea typeface="+mn-ea"/>
                <a:cs typeface="Segoe UI" panose="020B0502040204020203" pitchFamily="34" charset="0"/>
              </a:rPr>
              <a:t>Regístrese para su próxima sesión</a:t>
            </a:r>
          </a:p>
        </p:txBody>
      </p:sp>
      <p:pic>
        <p:nvPicPr>
          <p:cNvPr id="7" name="Picture 6" descr="Cursor de flecha de píxeles 3D">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s" sz="6000" b="1" spc="-50">
                <a:ln w="3175">
                  <a:noFill/>
                </a:ln>
                <a:gradFill>
                  <a:gsLst>
                    <a:gs pos="71000">
                      <a:srgbClr val="0078D4">
                        <a:lumMod val="20000"/>
                        <a:lumOff val="80000"/>
                      </a:srgbClr>
                    </a:gs>
                    <a:gs pos="18000">
                      <a:srgbClr val="FFFFFF"/>
                    </a:gs>
                  </a:gsLst>
                  <a:lin ang="3900000" scaled="0"/>
                </a:gradFill>
                <a:latin typeface="+mj-lt"/>
                <a:cs typeface="Segoe UI Semibold"/>
              </a:rPr>
              <a:t>¿Qué aprenderás a continuación?</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Este es un aviso de derechos de autor que debe incluirse en la diapositiva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 sz="700">
                <a:solidFill>
                  <a:schemeClr val="tx1"/>
                </a:solidFill>
                <a:cs typeface="Segoe UI" pitchFamily="34" charset="0"/>
              </a:rPr>
              <a:t>© Derechos de autor de Microsoft Corporation. Todos los derechos reservados. </a:t>
            </a:r>
          </a:p>
        </p:txBody>
      </p:sp>
      <p:pic>
        <p:nvPicPr>
          <p:cNvPr id="5" name="MS logo white - EMF" descr="Versión de texto blanco del logotipo de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s"/>
              <a:t>Haga clic para editar el estilo del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s"/>
              <a:t>Próximo:</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Punto del orden del día</a:t>
            </a:r>
          </a:p>
        </p:txBody>
      </p:sp>
    </p:spTree>
    <p:extLst>
      <p:ext uri="{BB962C8B-B14F-4D97-AF65-F5344CB8AC3E}">
        <p14:creationId xmlns:p14="http://schemas.microsoft.com/office/powerpoint/2010/main" val="129850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
              <a:t>Haga clic para editar el estilo del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s"/>
              <a:t>Haga clic para editar el estilo del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s"/>
              <a:t>Haga clic para editar el estilo del título principal</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
              <a:t>Haga clic para editar el estilo del título principal</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s"/>
              <a:t>Diseño de foto cuadrada de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
              <a:t>Haga clic para editar los estilos de texto maestro</a:t>
            </a:r>
          </a:p>
        </p:txBody>
      </p:sp>
      <p:sp>
        <p:nvSpPr>
          <p:cNvPr id="5" name="Picture Placeholder" descr="Esta foto es solo un 'marcador de posición'. Arrastra o suelta tu foto aquí, o haz clic y toca el centro para insertar un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s"/>
              <a:t>Diseño de foto cuadrada con texto más pequeño</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s"/>
              <a:t>Haga clic para editar el estilo del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rgbClr val="091F2C"/>
                </a:solidFill>
                <a:latin typeface="+mn-lt"/>
                <a:ea typeface="+mn-ea"/>
                <a:cs typeface="Segoe UI" panose="020B0502040204020203" pitchFamily="34" charset="0"/>
              </a:rPr>
              <a:t>Desbloquee el futuro con 50 días de descubrimiento y aprendizaje de IA</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4" name="Picture Placeholder" descr="Esta foto es solo un 'marcador de posición'. Arrastra o suelta tu foto aquí, o haz clic y toca el centro para insertar un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Picture Placeholder" descr="Esta foto es solo un 'marcador de posición'. Arrastra o suelta tu foto aquí, o haz clic y toca el centro para insertar un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a:t>Arrastra y suelta tu foto </a:t>
            </a:r>
            <a:br>
              <a:rPr lang="en-US"/>
            </a:br>
            <a:r>
              <a:rPr lang="es"/>
              <a:t>aquí o haz clic o toca el icono </a:t>
            </a:r>
            <a:br>
              <a:rPr lang="en-US"/>
            </a:br>
            <a:r>
              <a:rPr lang="es"/>
              <a:t>de abajo para insertarla</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Punto del orden del día</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s"/>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s"/>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s"/>
              <a:t>Haga clic para editar el estilo del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5"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s"/>
              <a:t>Haga clic para editar los estilos de texto maestro</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s"/>
              <a:t>Haga clic para editar el estilo del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s"/>
              <a:t>Haga clic para editar el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Festival de habilidades de IA</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rgbClr val="091F2C"/>
                </a:solidFill>
                <a:latin typeface="+mn-lt"/>
                <a:ea typeface="+mn-ea"/>
                <a:cs typeface="Segoe UI" panose="020B0502040204020203" pitchFamily="34" charset="0"/>
              </a:rPr>
              <a:t>Desbloquee el futuro con 50 días de descubrimiento y aprendizaje de IA</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s"/>
              <a:t>Haga clic para editar el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s"/>
              <a:t>Nombre del orador</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Las actividades se llevarán a cabo del 8 de abril al 28 de mayo de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s" sz="2800" cap="none">
                <a:solidFill>
                  <a:srgbClr val="091F2C"/>
                </a:solidFill>
                <a:latin typeface="Segoe UI Semibold"/>
              </a:rPr>
              <a:t>Regístrese para su próxima sesión</a:t>
            </a:r>
          </a:p>
        </p:txBody>
      </p:sp>
      <p:pic>
        <p:nvPicPr>
          <p:cNvPr id="6" name="Picture 5" descr="Cursor de flecha de píxeles 3D">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s" sz="6000" b="1" spc="-50">
                <a:ln w="3175">
                  <a:noFill/>
                </a:ln>
                <a:gradFill>
                  <a:gsLst>
                    <a:gs pos="40000">
                      <a:srgbClr val="2A446F"/>
                    </a:gs>
                    <a:gs pos="80000">
                      <a:schemeClr val="accent1"/>
                    </a:gs>
                  </a:gsLst>
                  <a:lin ang="3900000" scaled="0"/>
                </a:gradFill>
                <a:latin typeface="Segoe UI Semibold"/>
                <a:cs typeface="Segoe UI Semibold"/>
              </a:rPr>
              <a:t>¿Qué aprenderás a continuación?</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Este es un aviso de derechos de autor que debe incluirse en la diapositiva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 sz="700">
                <a:solidFill>
                  <a:schemeClr val="tx1"/>
                </a:solidFill>
                <a:cs typeface="Segoe UI" pitchFamily="34" charset="0"/>
              </a:rPr>
              <a:t>© Derechos de autor de Microsoft Corporation. Todos los derechos reservados. </a:t>
            </a:r>
          </a:p>
        </p:txBody>
      </p:sp>
      <p:pic>
        <p:nvPicPr>
          <p:cNvPr id="5" name="MS logo white - EMF" descr="Versión de texto blanco del logotipo de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s"/>
              <a:t>Haga clic para editar el estilo del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s"/>
              <a:t>Próximo:</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23641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chemeClr val="tx1"/>
                </a:solidFill>
                <a:latin typeface="+mn-lt"/>
                <a:ea typeface="+mn-ea"/>
                <a:cs typeface="Segoe UI" panose="020B0502040204020203" pitchFamily="34" charset="0"/>
              </a:rPr>
              <a:t>Desbloquee el futuro con 50 días de descubrimiento y aprendizaje de IA</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557253"/>
            <a:ext cx="6520688"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484899" y="4484625"/>
            <a:ext cx="6007341"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610613"/>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Festival de habilidades de IA</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rgbClr val="091F2C"/>
                </a:solidFill>
                <a:latin typeface="+mn-lt"/>
                <a:ea typeface="+mn-ea"/>
                <a:cs typeface="Segoe UI" panose="020B0502040204020203" pitchFamily="34" charset="0"/>
              </a:rPr>
              <a:t>Desbloquee el futuro con 50 días de descubrimiento y aprendizaje de IA</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7" name="Picture 6" descr="Una lupa pixelada">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7" name="Picture 6" descr="Una lupa pixelada">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2" name="MS logo white - EMF" descr="Versión de texto blanco del logotipo de Microsoft">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
              <a:t>Haga clic para editar el estilo del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s"/>
              <a:t>Haga clic para editar el estilo del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s"/>
              <a:t>Haga clic para editar el estilo del título principal</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
              <a:t>Haga clic para editar el estilo del título principal</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s"/>
              <a:t>Diseño de foto cuadrada de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
              <a:t>Haga clic para editar los estilos de texto maestro</a:t>
            </a:r>
          </a:p>
        </p:txBody>
      </p:sp>
      <p:sp>
        <p:nvSpPr>
          <p:cNvPr id="5" name="Picture Placeholder" descr="Esta foto es solo un 'marcador de posición'. Arrastra o suelta tu foto aquí, o haz clic y toca el centro para insertar un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s"/>
              <a:t>Diseño de foto cuadrada con texto más pequeño</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s"/>
              <a:t>Haga clic para editar el estilo del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a:solidFill>
                  <a:srgbClr val="091F2C"/>
                </a:solidFill>
                <a:latin typeface="+mn-lt"/>
                <a:ea typeface="+mn-ea"/>
                <a:cs typeface="Segoe UI" panose="020B0502040204020203" pitchFamily="34" charset="0"/>
              </a:rPr>
              <a:t>Desbloquee el futuro con 50 días de descubrimiento y aprendizaje de IA</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6" name="Picture 5" descr="Una lupa pixelada">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a:t>Arrastra y suelta tu foto aquí </a:t>
            </a:r>
            <a:br>
              <a:rPr lang="en-US"/>
            </a:br>
            <a:r>
              <a:rPr lang="es"/>
              <a:t>o haz clic o toca el icono de abajo </a:t>
            </a:r>
            <a:br>
              <a:rPr lang="en-US"/>
            </a:br>
            <a:r>
              <a:rPr lang="es"/>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a:t>Arrastra y suelta tu foto aquí </a:t>
            </a:r>
            <a:br>
              <a:rPr lang="en-US"/>
            </a:br>
            <a:r>
              <a:rPr lang="es"/>
              <a:t>o haz clic o toca el icono de abajo </a:t>
            </a:r>
            <a:br>
              <a:rPr lang="en-US"/>
            </a:br>
            <a:r>
              <a:rPr lang="es"/>
              <a:t>para insertarla</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4" name="Picture Placeholder" descr="Esta foto es solo un 'marcador de posición'. Arrastra o suelta tu foto aquí, o haz clic y toca el centro para insertar un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Arrastra y suelta tu foto aquí </a:t>
            </a:r>
            <a:br>
              <a:rPr lang="en-US"/>
            </a:br>
            <a:r>
              <a:rPr lang="es"/>
              <a:t>o haz clic o toca el icono de abajo </a:t>
            </a:r>
            <a:br>
              <a:rPr lang="en-US"/>
            </a:br>
            <a:r>
              <a:rPr lang="es"/>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a:t>Pega y suelta tu foto aquí </a:t>
            </a:r>
            <a:br>
              <a:rPr lang="en-US"/>
            </a:br>
            <a:r>
              <a:rPr lang="es"/>
              <a:t>o haz clic o toca el icono de abajo </a:t>
            </a:r>
            <a:br>
              <a:rPr lang="en-US"/>
            </a:br>
            <a:r>
              <a:rPr lang="es"/>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a:solidFill>
                  <a:srgbClr val="A3A3A3"/>
                </a:solidFill>
              </a:rPr>
              <a:t>Diseño del ELT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1.pn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slideLayout" Target="../slideLayouts/slideLayout12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64" Type="http://schemas.openxmlformats.org/officeDocument/2006/relationships/image" Target="../media/image2.svg"/><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theme" Target="../theme/theme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
              <a:t>Haga clic para editar el estilo del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
              <a:t>Haga clic para editar el estilo del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 id="2147485636"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7.xml"/><Relationship Id="rId7"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notesSlide" Target="../notesSlides/notesSlide10.xml"/><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7.png"/><Relationship Id="rId3" Type="http://schemas.openxmlformats.org/officeDocument/2006/relationships/tags" Target="../tags/tag5.xml"/><Relationship Id="rId7" Type="http://schemas.openxmlformats.org/officeDocument/2006/relationships/notesSlide" Target="../notesSlides/notesSlide11.xml"/><Relationship Id="rId12" Type="http://schemas.openxmlformats.org/officeDocument/2006/relationships/image" Target="../media/image76.png"/><Relationship Id="rId2" Type="http://schemas.openxmlformats.org/officeDocument/2006/relationships/tags" Target="../tags/tag4.xml"/><Relationship Id="rId16" Type="http://schemas.openxmlformats.org/officeDocument/2006/relationships/image" Target="../media/image72.png"/><Relationship Id="rId1" Type="http://schemas.openxmlformats.org/officeDocument/2006/relationships/tags" Target="../tags/tag3.xml"/><Relationship Id="rId6" Type="http://schemas.openxmlformats.org/officeDocument/2006/relationships/slideLayout" Target="../slideLayouts/slideLayout17.xml"/><Relationship Id="rId11" Type="http://schemas.openxmlformats.org/officeDocument/2006/relationships/image" Target="../media/image75.png"/><Relationship Id="rId5" Type="http://schemas.openxmlformats.org/officeDocument/2006/relationships/tags" Target="../tags/tag7.xml"/><Relationship Id="rId15" Type="http://schemas.openxmlformats.org/officeDocument/2006/relationships/image" Target="../media/image65.png"/><Relationship Id="rId10" Type="http://schemas.openxmlformats.org/officeDocument/2006/relationships/image" Target="../media/image74.png"/><Relationship Id="rId4" Type="http://schemas.openxmlformats.org/officeDocument/2006/relationships/tags" Target="../tags/tag6.xml"/><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hyperlink" Target="https://aka.ms/WTI" TargetMode="External"/><Relationship Id="rId5" Type="http://schemas.openxmlformats.org/officeDocument/2006/relationships/hyperlink" Target="https://www.microsoft.com/en-us/worklab/work-trend-index/will-ai-fix-work"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6.xml"/><Relationship Id="rId7" Type="http://schemas.openxmlformats.org/officeDocument/2006/relationships/image" Target="../media/image85.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s://customers.microsoft.com/en-us/story/1813696493334607461-finastra-microsoft-copilot-for-microsoft-365-professional-services-en-united-kingdo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image" Target="../media/image65.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hyperlink" Target="https://copilot.microsoft.com/" TargetMode="External"/><Relationship Id="rId4" Type="http://schemas.openxmlformats.org/officeDocument/2006/relationships/image" Target="../media/image9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notesSlide" Target="../notesSlides/notesSlide3.xml"/><Relationship Id="rId1" Type="http://schemas.openxmlformats.org/officeDocument/2006/relationships/slideLayout" Target="../slideLayouts/slideLayout122.xml"/><Relationship Id="rId5" Type="http://schemas.openxmlformats.org/officeDocument/2006/relationships/image" Target="../media/image59.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31.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2.xml"/><Relationship Id="rId6" Type="http://schemas.openxmlformats.org/officeDocument/2006/relationships/image" Target="../media/image65.png"/><Relationship Id="rId5" Type="http://schemas.openxmlformats.org/officeDocument/2006/relationships/image" Target="../media/image94.svg"/><Relationship Id="rId4" Type="http://schemas.openxmlformats.org/officeDocument/2006/relationships/image" Target="../media/image93.png"/><Relationship Id="rId9" Type="http://schemas.openxmlformats.org/officeDocument/2006/relationships/image" Target="../media/image9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Tree>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049A-52A4-E1D6-A90C-6EA5F4828AC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6711233-0E76-4503-E513-DDD43B58AD1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5390"/>
            <a:ext cx="2045127" cy="1812182"/>
          </a:xfrm>
          <a:prstGeom prst="rect">
            <a:avLst/>
          </a:prstGeom>
        </p:spPr>
      </p:pic>
      <p:sp>
        <p:nvSpPr>
          <p:cNvPr id="37" name="Rectangle 36" descr="Captura de pantalla de una visualización de palabras que hacen la pregunta ¿Qué es la IA?' y explica tres aspectos clave de la IA generativa: funciona con LLM (modelos de lenguaje) que entienden y generan un lenguaje similar al humano, funciona a través de indicaciones en las que los usuarios proporcionan información y la IA genera respuestas, y crea contenido nuevo, incluido texto e imágenes, basado en la entrada del usuario. ">
            <a:extLst>
              <a:ext uri="{FF2B5EF4-FFF2-40B4-BE49-F238E27FC236}">
                <a16:creationId xmlns:a16="http://schemas.microsoft.com/office/drawing/2014/main" id="{C2E46273-BFF2-0D06-4A86-81170FC51421}"/>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6BD66D1-93AF-6845-C4DB-1A4313A1F6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10800000">
            <a:off x="0" y="0"/>
            <a:ext cx="2095500" cy="1371600"/>
          </a:xfrm>
          <a:prstGeom prst="rect">
            <a:avLst/>
          </a:prstGeom>
        </p:spPr>
      </p:pic>
      <p:sp>
        <p:nvSpPr>
          <p:cNvPr id="47" name="Title 46">
            <a:extLst>
              <a:ext uri="{FF2B5EF4-FFF2-40B4-BE49-F238E27FC236}">
                <a16:creationId xmlns:a16="http://schemas.microsoft.com/office/drawing/2014/main" id="{D0E3CDF1-86D8-9874-AF48-143954D22757}"/>
              </a:ext>
            </a:extLst>
          </p:cNvPr>
          <p:cNvSpPr>
            <a:spLocks noGrp="1"/>
          </p:cNvSpPr>
          <p:nvPr>
            <p:ph type="title"/>
          </p:nvPr>
        </p:nvSpPr>
        <p:spPr>
          <a:xfrm>
            <a:off x="529504" y="2926997"/>
            <a:ext cx="3709436" cy="553998"/>
          </a:xfrm>
        </p:spPr>
        <p:txBody>
          <a:bodyPr/>
          <a:lstStyle/>
          <a:p>
            <a:r>
              <a:rPr lang="es" noProof="0"/>
              <a:t>¿Qué es la IA?</a:t>
            </a:r>
          </a:p>
        </p:txBody>
      </p:sp>
      <p:sp>
        <p:nvSpPr>
          <p:cNvPr id="54" name="2. Slide Title">
            <a:extLst>
              <a:ext uri="{FF2B5EF4-FFF2-40B4-BE49-F238E27FC236}">
                <a16:creationId xmlns:a16="http://schemas.microsoft.com/office/drawing/2014/main" id="{C49990C9-B0D7-32C4-04C2-C22A5202F74E}"/>
              </a:ext>
            </a:extLst>
          </p:cNvPr>
          <p:cNvSpPr txBox="1">
            <a:spLocks/>
          </p:cNvSpPr>
          <p:nvPr>
            <p:custDataLst>
              <p:tags r:id="rId1"/>
            </p:custDataLst>
          </p:nvPr>
        </p:nvSpPr>
        <p:spPr>
          <a:xfrm>
            <a:off x="5274122" y="5408450"/>
            <a:ext cx="6098992" cy="6401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Microsoft Copilot es una de las herramientas de productividad impulsadas por IA disponibles en la actualidad </a:t>
            </a:r>
          </a:p>
        </p:txBody>
      </p:sp>
      <p:pic>
        <p:nvPicPr>
          <p:cNvPr id="55" name="Picture 2">
            <a:extLst>
              <a:ext uri="{FF2B5EF4-FFF2-40B4-BE49-F238E27FC236}">
                <a16:creationId xmlns:a16="http://schemas.microsoft.com/office/drawing/2014/main" id="{5BEE55B5-97C7-F30F-2A15-F6DA32AF5546}"/>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50022" y="5408450"/>
            <a:ext cx="556211" cy="55399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Objeto de una visualización de palabras de los tres aspectos clave de la IA generativa: funciona con LLM (modelos de lenguaje) que entienden y generan un lenguaje similar al humano, funciona a través de indicaciones en las que los usuarios proporcionan información y la IA genera respuestas, y crea nuevos contenidos, incluidos texto e imágenes, basados en la entrada del usuario. ">
            <a:extLst>
              <a:ext uri="{FF2B5EF4-FFF2-40B4-BE49-F238E27FC236}">
                <a16:creationId xmlns:a16="http://schemas.microsoft.com/office/drawing/2014/main" id="{551F1CCC-3F48-F42C-CA43-9714C50F4543}"/>
              </a:ext>
            </a:extLst>
          </p:cNvPr>
          <p:cNvGrpSpPr/>
          <p:nvPr/>
        </p:nvGrpSpPr>
        <p:grpSpPr>
          <a:xfrm>
            <a:off x="4550022" y="2091958"/>
            <a:ext cx="6823092" cy="3176007"/>
            <a:chOff x="4550022" y="2091958"/>
            <a:chExt cx="6823092" cy="3176007"/>
          </a:xfrm>
        </p:grpSpPr>
        <p:sp>
          <p:nvSpPr>
            <p:cNvPr id="2" name="TextBox 1">
              <a:extLst>
                <a:ext uri="{FF2B5EF4-FFF2-40B4-BE49-F238E27FC236}">
                  <a16:creationId xmlns:a16="http://schemas.microsoft.com/office/drawing/2014/main" id="{C94CE649-0A0F-4DD7-0F4E-039659CC3E10}"/>
                </a:ext>
              </a:extLst>
            </p:cNvPr>
            <p:cNvSpPr txBox="1">
              <a:spLocks/>
            </p:cNvSpPr>
            <p:nvPr>
              <p:custDataLst>
                <p:tags r:id="rId2"/>
              </p:custDataLst>
            </p:nvPr>
          </p:nvSpPr>
          <p:spPr>
            <a:xfrm>
              <a:off x="5172187" y="2144033"/>
              <a:ext cx="6200927" cy="3123932"/>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R="0" lvl="0" algn="l" defTabSz="914400" rtl="0" eaLnBrk="1" fontAlgn="auto" latinLnBrk="0" hangingPunct="1">
                <a:lnSpc>
                  <a:spcPct val="100000"/>
                </a:lnSpc>
                <a:spcBef>
                  <a:spcPct val="100000"/>
                </a:spcBef>
                <a:spcAft>
                  <a:spcPts val="300"/>
                </a:spcAft>
                <a:buClrTx/>
                <a:buSzTx/>
                <a:buNone/>
                <a:tabLst/>
                <a:defRPr/>
              </a:pPr>
              <a:r>
                <a:rPr lang="es" sz="1800" noProof="0">
                  <a:latin typeface="+mj-lt"/>
                </a:rPr>
                <a:t>Impulsado por LLM</a:t>
              </a:r>
              <a:r>
                <a:rPr lang="es" sz="1800" noProof="0"/>
                <a:t>: </a:t>
              </a:r>
              <a:br>
                <a:rPr lang="en-US" sz="1800" noProof="0"/>
              </a:br>
              <a:r>
                <a:rPr lang="es" sz="1800" noProof="0"/>
                <a:t>modelos de IA entrenados con datos masivos para comprender y generar un lenguaje similar al humano</a:t>
              </a:r>
            </a:p>
            <a:p>
              <a:pPr marR="0" lvl="0" algn="l" defTabSz="914400" rtl="0" eaLnBrk="1" fontAlgn="auto" latinLnBrk="0" hangingPunct="1">
                <a:lnSpc>
                  <a:spcPct val="100000"/>
                </a:lnSpc>
                <a:spcBef>
                  <a:spcPct val="100000"/>
                </a:spcBef>
                <a:spcAft>
                  <a:spcPts val="300"/>
                </a:spcAft>
                <a:buClrTx/>
                <a:buSzTx/>
                <a:buNone/>
                <a:tabLst/>
                <a:defRPr/>
              </a:pPr>
              <a:r>
                <a:rPr lang="es" sz="1800" noProof="0">
                  <a:latin typeface="+mj-lt"/>
                </a:rPr>
                <a:t>Funciona a través de indicaciones:</a:t>
              </a:r>
              <a:br>
                <a:rPr lang="en-US" sz="1800" noProof="0">
                  <a:latin typeface="+mj-lt"/>
                </a:rPr>
              </a:br>
              <a:r>
                <a:rPr lang="es" sz="1800" noProof="0"/>
                <a:t>los usuarios proporcionan información y la IA genera respuestas</a:t>
              </a:r>
            </a:p>
            <a:p>
              <a:pPr marR="0" lvl="0" algn="l" defTabSz="914400" rtl="0" eaLnBrk="1" fontAlgn="auto" latinLnBrk="0" hangingPunct="1">
                <a:lnSpc>
                  <a:spcPct val="100000"/>
                </a:lnSpc>
                <a:spcBef>
                  <a:spcPct val="100000"/>
                </a:spcBef>
                <a:spcAft>
                  <a:spcPts val="300"/>
                </a:spcAft>
                <a:buClrTx/>
                <a:buSzTx/>
                <a:buNone/>
                <a:tabLst/>
                <a:defRPr/>
              </a:pPr>
              <a:r>
                <a:rPr lang="es" sz="1800" noProof="0">
                  <a:latin typeface="+mj-lt"/>
                </a:rPr>
                <a:t>Crea contenido nuevo</a:t>
              </a:r>
              <a:r>
                <a:rPr lang="es" sz="1800" noProof="0"/>
                <a:t>: </a:t>
              </a:r>
              <a:br>
                <a:rPr lang="en-US" sz="1800" noProof="0"/>
              </a:br>
              <a:r>
                <a:rPr lang="es" sz="1800" noProof="0"/>
                <a:t>genera texto, imágenes y mucho más en función de las entradas del usuario</a:t>
              </a:r>
            </a:p>
          </p:txBody>
        </p:sp>
        <p:grpSp>
          <p:nvGrpSpPr>
            <p:cNvPr id="7" name="Group 6">
              <a:extLst>
                <a:ext uri="{FF2B5EF4-FFF2-40B4-BE49-F238E27FC236}">
                  <a16:creationId xmlns:a16="http://schemas.microsoft.com/office/drawing/2014/main" id="{07F21E93-7AF8-5BAC-DB55-1AD5D54BBA97}"/>
                </a:ext>
              </a:extLst>
            </p:cNvPr>
            <p:cNvGrpSpPr/>
            <p:nvPr/>
          </p:nvGrpSpPr>
          <p:grpSpPr>
            <a:xfrm>
              <a:off x="4550022" y="2091958"/>
              <a:ext cx="714405" cy="2797079"/>
              <a:chOff x="385078" y="2091395"/>
              <a:chExt cx="714405" cy="3129411"/>
            </a:xfrm>
          </p:grpSpPr>
          <p:sp>
            <p:nvSpPr>
              <p:cNvPr id="8" name="TextBox 7">
                <a:extLst>
                  <a:ext uri="{FF2B5EF4-FFF2-40B4-BE49-F238E27FC236}">
                    <a16:creationId xmlns:a16="http://schemas.microsoft.com/office/drawing/2014/main" id="{6105ECB6-3FE5-5AC5-56BA-7CD43AD286BE}"/>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0" name="TextBox 9">
                <a:extLst>
                  <a:ext uri="{FF2B5EF4-FFF2-40B4-BE49-F238E27FC236}">
                    <a16:creationId xmlns:a16="http://schemas.microsoft.com/office/drawing/2014/main" id="{9197D750-1D45-C1EF-0D3A-38927EFB2B53}"/>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 name="TextBox 10">
                <a:extLst>
                  <a:ext uri="{FF2B5EF4-FFF2-40B4-BE49-F238E27FC236}">
                    <a16:creationId xmlns:a16="http://schemas.microsoft.com/office/drawing/2014/main" id="{B6C2CACC-5F2A-D5E4-D6B8-092F840B539D}"/>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grpSp>
      </p:grpSp>
      <p:sp>
        <p:nvSpPr>
          <p:cNvPr id="15" name="TextBox 14">
            <a:extLst>
              <a:ext uri="{FF2B5EF4-FFF2-40B4-BE49-F238E27FC236}">
                <a16:creationId xmlns:a16="http://schemas.microsoft.com/office/drawing/2014/main" id="{C0CA0738-0F99-038E-0598-F21DFFC98EDB}"/>
              </a:ext>
            </a:extLst>
          </p:cNvPr>
          <p:cNvSpPr txBox="1"/>
          <p:nvPr/>
        </p:nvSpPr>
        <p:spPr>
          <a:xfrm>
            <a:off x="4550022" y="1316949"/>
            <a:ext cx="6814456"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100000"/>
              </a:spcBef>
              <a:spcAft>
                <a:spcPts val="300"/>
              </a:spcAft>
              <a:buClrTx/>
              <a:buSzTx/>
              <a:buFont typeface="Segoe UI" panose="020B0502040204020203" pitchFamily="34" charset="0"/>
              <a:buChar char="​"/>
              <a:tabLst/>
              <a:defRPr/>
            </a:pPr>
            <a:r>
              <a:rPr kumimoji="0" lang="es" sz="2000" b="1" i="0" u="none" strike="noStrike" kern="1200" cap="none" spc="0" normalizeH="0" baseline="0" noProof="0">
                <a:ln>
                  <a:noFill/>
                </a:ln>
                <a:effectLst/>
                <a:uLnTx/>
                <a:uFillTx/>
                <a:latin typeface="+mj-lt"/>
                <a:ea typeface="+mn-ea"/>
                <a:cs typeface="Arial" panose="020B0604020202020204" pitchFamily="34" charset="0"/>
              </a:rPr>
              <a:t>3 cosas </a:t>
            </a:r>
            <a:r>
              <a:rPr kumimoji="0" lang="es" sz="2000" i="0" u="none" strike="noStrike" kern="1200" cap="none" spc="0" normalizeH="0" baseline="0" noProof="0">
                <a:ln>
                  <a:noFill/>
                </a:ln>
                <a:effectLst/>
                <a:uLnTx/>
                <a:uFillTx/>
                <a:latin typeface="+mj-lt"/>
                <a:ea typeface="+mn-ea"/>
                <a:cs typeface="Arial" panose="020B0604020202020204" pitchFamily="34" charset="0"/>
              </a:rPr>
              <a:t>que debes saber sobre la IA generativa </a:t>
            </a:r>
          </a:p>
        </p:txBody>
      </p:sp>
      <p:pic>
        <p:nvPicPr>
          <p:cNvPr id="18" name="Picture 17">
            <a:extLst>
              <a:ext uri="{FF2B5EF4-FFF2-40B4-BE49-F238E27FC236}">
                <a16:creationId xmlns:a16="http://schemas.microsoft.com/office/drawing/2014/main" id="{0AF0E139-B940-EE76-58C2-0D6DDE9BD35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20" name="Picture 19">
            <a:extLst>
              <a:ext uri="{FF2B5EF4-FFF2-40B4-BE49-F238E27FC236}">
                <a16:creationId xmlns:a16="http://schemas.microsoft.com/office/drawing/2014/main" id="{6C355CC9-EABC-5D8C-73F2-ACCA7465D919}"/>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1377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F8EA-60C2-1EE4-7724-0E2CED042741}"/>
            </a:ext>
          </a:extLst>
        </p:cNvPr>
        <p:cNvGrpSpPr/>
        <p:nvPr/>
      </p:nvGrpSpPr>
      <p:grpSpPr>
        <a:xfrm>
          <a:off x="0" y="0"/>
          <a:ext cx="0" cy="0"/>
          <a:chOff x="0" y="0"/>
          <a:chExt cx="0" cy="0"/>
        </a:xfrm>
      </p:grpSpPr>
      <p:sp>
        <p:nvSpPr>
          <p:cNvPr id="10" name="Rectangle 9" descr="Captura de pantalla de una visualización de palabras Haz la pregunta &quot;¿Cuáles son los ejemplos de uso de la IA?&quot;">
            <a:extLst>
              <a:ext uri="{FF2B5EF4-FFF2-40B4-BE49-F238E27FC236}">
                <a16:creationId xmlns:a16="http://schemas.microsoft.com/office/drawing/2014/main" id="{E9EDFEAF-075B-66D8-69FD-54E87399B7F8}"/>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19FD9A-D626-A435-4388-BE28A876EE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0800000">
            <a:off x="0" y="0"/>
            <a:ext cx="2095500" cy="1371600"/>
          </a:xfrm>
          <a:prstGeom prst="rect">
            <a:avLst/>
          </a:prstGeom>
        </p:spPr>
      </p:pic>
      <p:sp>
        <p:nvSpPr>
          <p:cNvPr id="12" name="Title 46">
            <a:extLst>
              <a:ext uri="{FF2B5EF4-FFF2-40B4-BE49-F238E27FC236}">
                <a16:creationId xmlns:a16="http://schemas.microsoft.com/office/drawing/2014/main" id="{2CB6A0F7-3C8B-F098-11EB-EF431487F82C}"/>
              </a:ext>
              <a:ext uri="{C183D7F6-B498-43B3-948B-1728B52AA6E4}">
                <adec:decorative xmlns:adec="http://schemas.microsoft.com/office/drawing/2017/decorative" val="0"/>
              </a:ext>
            </a:extLst>
          </p:cNvPr>
          <p:cNvSpPr>
            <a:spLocks noGrp="1"/>
          </p:cNvSpPr>
          <p:nvPr>
            <p:ph type="title"/>
          </p:nvPr>
        </p:nvSpPr>
        <p:spPr>
          <a:xfrm>
            <a:off x="529504" y="2648011"/>
            <a:ext cx="3459567" cy="1661993"/>
          </a:xfrm>
        </p:spPr>
        <p:txBody>
          <a:bodyPr/>
          <a:lstStyle/>
          <a:p>
            <a:r>
              <a:rPr lang="es" noProof="0"/>
              <a:t>¿Cuáles son los ejemplos de uso de la IA?</a:t>
            </a:r>
          </a:p>
        </p:txBody>
      </p:sp>
      <p:sp>
        <p:nvSpPr>
          <p:cNvPr id="28" name="2. Slide Title">
            <a:extLst>
              <a:ext uri="{FF2B5EF4-FFF2-40B4-BE49-F238E27FC236}">
                <a16:creationId xmlns:a16="http://schemas.microsoft.com/office/drawing/2014/main" id="{EE2EECD0-F622-9BC4-3C3F-DB2C3A2ABA1C}"/>
              </a:ext>
            </a:extLst>
          </p:cNvPr>
          <p:cNvSpPr txBox="1">
            <a:spLocks/>
          </p:cNvSpPr>
          <p:nvPr>
            <p:custDataLst>
              <p:tags r:id="rId1"/>
            </p:custDataLst>
          </p:nvPr>
        </p:nvSpPr>
        <p:spPr>
          <a:xfrm>
            <a:off x="4428910" y="44193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¿Cuáles son algunos ejemplos de IA generativa en la actualidad?</a:t>
            </a:r>
          </a:p>
        </p:txBody>
      </p:sp>
      <p:grpSp>
        <p:nvGrpSpPr>
          <p:cNvPr id="51" name="Group 50" descr="Captura de pantalla de un borrador de correo electrónico profesional con Copilot.">
            <a:extLst>
              <a:ext uri="{FF2B5EF4-FFF2-40B4-BE49-F238E27FC236}">
                <a16:creationId xmlns:a16="http://schemas.microsoft.com/office/drawing/2014/main" id="{F212CE49-2058-9F70-DC3C-46B62DAB4EDF}"/>
              </a:ext>
            </a:extLst>
          </p:cNvPr>
          <p:cNvGrpSpPr/>
          <p:nvPr/>
        </p:nvGrpSpPr>
        <p:grpSpPr>
          <a:xfrm>
            <a:off x="4616015" y="945642"/>
            <a:ext cx="3277165" cy="1940979"/>
            <a:chOff x="5140004" y="1273956"/>
            <a:chExt cx="2973741" cy="1663437"/>
          </a:xfrm>
        </p:grpSpPr>
        <p:pic>
          <p:nvPicPr>
            <p:cNvPr id="33" name="Picture 32">
              <a:extLst>
                <a:ext uri="{FF2B5EF4-FFF2-40B4-BE49-F238E27FC236}">
                  <a16:creationId xmlns:a16="http://schemas.microsoft.com/office/drawing/2014/main" id="{D0F92FB9-88F2-3F30-924E-C341865A1B06}"/>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5433005" y="1325532"/>
              <a:ext cx="2352345" cy="1501957"/>
            </a:xfrm>
            <a:prstGeom prst="rect">
              <a:avLst/>
            </a:prstGeom>
          </p:spPr>
        </p:pic>
        <p:pic>
          <p:nvPicPr>
            <p:cNvPr id="9" name="Picture 8">
              <a:extLst>
                <a:ext uri="{FF2B5EF4-FFF2-40B4-BE49-F238E27FC236}">
                  <a16:creationId xmlns:a16="http://schemas.microsoft.com/office/drawing/2014/main" id="{3D007A47-EFAC-7202-356D-06038102F3E1}"/>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1273956"/>
              <a:ext cx="2973741" cy="1663437"/>
            </a:xfrm>
            <a:prstGeom prst="rect">
              <a:avLst/>
            </a:prstGeom>
          </p:spPr>
        </p:pic>
      </p:grpSp>
      <p:sp>
        <p:nvSpPr>
          <p:cNvPr id="4" name="TextBox 3">
            <a:extLst>
              <a:ext uri="{FF2B5EF4-FFF2-40B4-BE49-F238E27FC236}">
                <a16:creationId xmlns:a16="http://schemas.microsoft.com/office/drawing/2014/main" id="{0689997B-26ED-9E6A-AD3D-983C908DC58C}"/>
              </a:ext>
            </a:extLst>
          </p:cNvPr>
          <p:cNvSpPr txBox="1">
            <a:spLocks/>
          </p:cNvSpPr>
          <p:nvPr>
            <p:custDataLst>
              <p:tags r:id="rId2"/>
            </p:custDataLst>
          </p:nvPr>
        </p:nvSpPr>
        <p:spPr>
          <a:xfrm>
            <a:off x="4616015" y="2990520"/>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s" sz="1400" b="1" i="0" u="none" strike="noStrike" kern="1200" cap="none" spc="0" normalizeH="0" baseline="0" noProof="0">
                <a:ln>
                  <a:noFill/>
                </a:ln>
                <a:effectLst/>
                <a:uLnTx/>
                <a:uFillTx/>
                <a:ea typeface="+mn-ea"/>
                <a:cs typeface="Arial" panose="020B0604020202020204" pitchFamily="34" charset="0"/>
              </a:rPr>
              <a:t>Redacta rápidamente correos electrónicos profesionales con Copilot</a:t>
            </a:r>
          </a:p>
        </p:txBody>
      </p:sp>
      <p:grpSp>
        <p:nvGrpSpPr>
          <p:cNvPr id="52" name="Group 51" descr="Captura de pantalla de la creación de imágenes en Visual Creator en M365 Copilot. ">
            <a:extLst>
              <a:ext uri="{FF2B5EF4-FFF2-40B4-BE49-F238E27FC236}">
                <a16:creationId xmlns:a16="http://schemas.microsoft.com/office/drawing/2014/main" id="{10C70E7C-B466-1B33-7DF9-DCF16225B03B}"/>
              </a:ext>
            </a:extLst>
          </p:cNvPr>
          <p:cNvGrpSpPr/>
          <p:nvPr/>
        </p:nvGrpSpPr>
        <p:grpSpPr>
          <a:xfrm>
            <a:off x="8366281" y="945642"/>
            <a:ext cx="3277165" cy="1933115"/>
            <a:chOff x="8597580" y="1273956"/>
            <a:chExt cx="2973741" cy="1663437"/>
          </a:xfrm>
        </p:grpSpPr>
        <p:pic>
          <p:nvPicPr>
            <p:cNvPr id="36" name="Picture 35">
              <a:extLst>
                <a:ext uri="{FF2B5EF4-FFF2-40B4-BE49-F238E27FC236}">
                  <a16:creationId xmlns:a16="http://schemas.microsoft.com/office/drawing/2014/main" id="{18D27414-B4F6-FDD7-EDB2-AD20AFA3166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9743" y="1339029"/>
              <a:ext cx="2327513" cy="1425602"/>
            </a:xfrm>
            <a:prstGeom prst="rect">
              <a:avLst/>
            </a:prstGeom>
          </p:spPr>
        </p:pic>
        <p:pic>
          <p:nvPicPr>
            <p:cNvPr id="13" name="Picture 12">
              <a:extLst>
                <a:ext uri="{FF2B5EF4-FFF2-40B4-BE49-F238E27FC236}">
                  <a16:creationId xmlns:a16="http://schemas.microsoft.com/office/drawing/2014/main" id="{A48EDE27-4688-347A-263A-27A7D1803556}"/>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8597580" y="1273956"/>
              <a:ext cx="2973741" cy="1663437"/>
            </a:xfrm>
            <a:prstGeom prst="rect">
              <a:avLst/>
            </a:prstGeom>
          </p:spPr>
        </p:pic>
      </p:grpSp>
      <p:sp>
        <p:nvSpPr>
          <p:cNvPr id="5" name="TextBox 4">
            <a:extLst>
              <a:ext uri="{FF2B5EF4-FFF2-40B4-BE49-F238E27FC236}">
                <a16:creationId xmlns:a16="http://schemas.microsoft.com/office/drawing/2014/main" id="{55CCFED0-D3ED-F1A1-F224-EDE9C497639E}"/>
              </a:ext>
            </a:extLst>
          </p:cNvPr>
          <p:cNvSpPr txBox="1">
            <a:spLocks/>
          </p:cNvSpPr>
          <p:nvPr>
            <p:custDataLst>
              <p:tags r:id="rId3"/>
            </p:custDataLst>
          </p:nvPr>
        </p:nvSpPr>
        <p:spPr>
          <a:xfrm>
            <a:off x="8385331" y="2990520"/>
            <a:ext cx="2973741" cy="430887"/>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s" sz="1400" b="1" i="0" u="none" strike="noStrike" kern="1200" cap="none" spc="0" normalizeH="0" baseline="0" noProof="0">
                <a:ln>
                  <a:noFill/>
                </a:ln>
                <a:effectLst/>
                <a:uLnTx/>
                <a:uFillTx/>
                <a:ea typeface="+mn-ea"/>
                <a:cs typeface="Arial" panose="020B0604020202020204" pitchFamily="34" charset="0"/>
              </a:rPr>
              <a:t>Creación de nuevas imágenes para productos y servicios con M365 Copilot</a:t>
            </a:r>
          </a:p>
        </p:txBody>
      </p:sp>
      <p:grpSp>
        <p:nvGrpSpPr>
          <p:cNvPr id="50" name="Group 49" descr="Captura de pantalla de la ubicación para campañas de marketing con Copilot.">
            <a:extLst>
              <a:ext uri="{FF2B5EF4-FFF2-40B4-BE49-F238E27FC236}">
                <a16:creationId xmlns:a16="http://schemas.microsoft.com/office/drawing/2014/main" id="{F4131F6C-4FB3-0C65-05A0-EB64B75A1EAA}"/>
              </a:ext>
            </a:extLst>
          </p:cNvPr>
          <p:cNvGrpSpPr/>
          <p:nvPr/>
        </p:nvGrpSpPr>
        <p:grpSpPr>
          <a:xfrm>
            <a:off x="4616015" y="3731455"/>
            <a:ext cx="3277165" cy="1940979"/>
            <a:chOff x="5140004" y="3650929"/>
            <a:chExt cx="2973741" cy="1663437"/>
          </a:xfrm>
        </p:grpSpPr>
        <p:sp>
          <p:nvSpPr>
            <p:cNvPr id="42" name="Rectangle 41">
              <a:extLst>
                <a:ext uri="{FF2B5EF4-FFF2-40B4-BE49-F238E27FC236}">
                  <a16:creationId xmlns:a16="http://schemas.microsoft.com/office/drawing/2014/main" id="{1D019AA7-5571-7520-C221-EDE70D1C0AE7}"/>
                </a:ext>
              </a:extLst>
            </p:cNvPr>
            <p:cNvSpPr/>
            <p:nvPr/>
          </p:nvSpPr>
          <p:spPr bwMode="auto">
            <a:xfrm>
              <a:off x="7057293" y="3786000"/>
              <a:ext cx="728058" cy="6466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CABFB7AD-90C4-EC3B-C81F-90BEB06024A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33005" y="3799375"/>
              <a:ext cx="1624287" cy="1277254"/>
            </a:xfrm>
            <a:prstGeom prst="rect">
              <a:avLst/>
            </a:prstGeom>
          </p:spPr>
        </p:pic>
        <p:sp>
          <p:nvSpPr>
            <p:cNvPr id="44" name="TextBox 43">
              <a:extLst>
                <a:ext uri="{FF2B5EF4-FFF2-40B4-BE49-F238E27FC236}">
                  <a16:creationId xmlns:a16="http://schemas.microsoft.com/office/drawing/2014/main" id="{F90B67B2-4598-36A4-127A-0ED34C2AB9C1}"/>
                </a:ext>
              </a:extLst>
            </p:cNvPr>
            <p:cNvSpPr txBox="1"/>
            <p:nvPr/>
          </p:nvSpPr>
          <p:spPr>
            <a:xfrm>
              <a:off x="7084405" y="3970824"/>
              <a:ext cx="673833" cy="276999"/>
            </a:xfrm>
            <a:prstGeom prst="rect">
              <a:avLst/>
            </a:prstGeom>
            <a:noFill/>
          </p:spPr>
          <p:txBody>
            <a:bodyPr wrap="square">
              <a:spAutoFit/>
            </a:bodyPr>
            <a:lstStyle/>
            <a:p>
              <a:r>
                <a:rPr lang="es" sz="1200" noProof="0">
                  <a:solidFill>
                    <a:schemeClr val="bg1"/>
                  </a:solidFill>
                </a:rPr>
                <a:t>"Hola" </a:t>
              </a:r>
            </a:p>
          </p:txBody>
        </p:sp>
        <p:sp>
          <p:nvSpPr>
            <p:cNvPr id="45" name="Rectangle 44">
              <a:extLst>
                <a:ext uri="{FF2B5EF4-FFF2-40B4-BE49-F238E27FC236}">
                  <a16:creationId xmlns:a16="http://schemas.microsoft.com/office/drawing/2014/main" id="{5DC34F38-B035-04E0-DE8A-613C4852677D}"/>
                </a:ext>
              </a:extLst>
            </p:cNvPr>
            <p:cNvSpPr/>
            <p:nvPr/>
          </p:nvSpPr>
          <p:spPr bwMode="auto">
            <a:xfrm>
              <a:off x="7057293" y="4440053"/>
              <a:ext cx="728058" cy="62275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4E5F5126-B1E6-8207-FEC0-042505099F04}"/>
                </a:ext>
              </a:extLst>
            </p:cNvPr>
            <p:cNvSpPr txBox="1"/>
            <p:nvPr/>
          </p:nvSpPr>
          <p:spPr>
            <a:xfrm>
              <a:off x="7084405" y="4624366"/>
              <a:ext cx="673833" cy="276999"/>
            </a:xfrm>
            <a:prstGeom prst="rect">
              <a:avLst/>
            </a:prstGeom>
            <a:noFill/>
          </p:spPr>
          <p:txBody>
            <a:bodyPr wrap="square">
              <a:spAutoFit/>
            </a:bodyPr>
            <a:lstStyle/>
            <a:p>
              <a:r>
                <a:rPr lang="es" sz="1200" noProof="0">
                  <a:solidFill>
                    <a:schemeClr val="bg1"/>
                  </a:solidFill>
                </a:rPr>
                <a:t>"Hola" </a:t>
              </a:r>
            </a:p>
          </p:txBody>
        </p:sp>
        <p:pic>
          <p:nvPicPr>
            <p:cNvPr id="19" name="Picture 18">
              <a:extLst>
                <a:ext uri="{FF2B5EF4-FFF2-40B4-BE49-F238E27FC236}">
                  <a16:creationId xmlns:a16="http://schemas.microsoft.com/office/drawing/2014/main" id="{3727BEC3-22A6-2A0D-B018-99F422A9C9EF}"/>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3650929"/>
              <a:ext cx="2973741" cy="1663437"/>
            </a:xfrm>
            <a:prstGeom prst="rect">
              <a:avLst/>
            </a:prstGeom>
          </p:spPr>
        </p:pic>
      </p:grpSp>
      <p:sp>
        <p:nvSpPr>
          <p:cNvPr id="3" name="TextBox 2">
            <a:extLst>
              <a:ext uri="{FF2B5EF4-FFF2-40B4-BE49-F238E27FC236}">
                <a16:creationId xmlns:a16="http://schemas.microsoft.com/office/drawing/2014/main" id="{43F26021-A452-A070-EEBF-9FCFC8B5FA9A}"/>
              </a:ext>
            </a:extLst>
          </p:cNvPr>
          <p:cNvSpPr txBox="1">
            <a:spLocks/>
          </p:cNvSpPr>
          <p:nvPr>
            <p:custDataLst>
              <p:tags r:id="rId4"/>
            </p:custDataLst>
          </p:nvPr>
        </p:nvSpPr>
        <p:spPr>
          <a:xfrm>
            <a:off x="4616015" y="5859428"/>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ctr" defTabSz="91440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es" sz="1400" b="1" i="0" u="none" strike="noStrike" kern="1200" cap="none" spc="0" normalizeH="0" baseline="0" noProof="0">
                <a:ln>
                  <a:noFill/>
                </a:ln>
                <a:effectLst/>
                <a:uLnTx/>
                <a:uFillTx/>
                <a:ea typeface="+mn-ea"/>
                <a:cs typeface="Arial" panose="020B0604020202020204" pitchFamily="34" charset="0"/>
              </a:rPr>
              <a:t>Acelere la localización de las campañas de marketing con Copilot</a:t>
            </a:r>
          </a:p>
        </p:txBody>
      </p:sp>
      <p:grpSp>
        <p:nvGrpSpPr>
          <p:cNvPr id="53" name="Group 52" descr="Captura de pantalla de un agente de servicio al cliente">
            <a:extLst>
              <a:ext uri="{FF2B5EF4-FFF2-40B4-BE49-F238E27FC236}">
                <a16:creationId xmlns:a16="http://schemas.microsoft.com/office/drawing/2014/main" id="{75FB3F29-7A25-2F6C-81D4-A3ACC3D01988}"/>
              </a:ext>
            </a:extLst>
          </p:cNvPr>
          <p:cNvGrpSpPr/>
          <p:nvPr/>
        </p:nvGrpSpPr>
        <p:grpSpPr>
          <a:xfrm>
            <a:off x="8385331" y="3731455"/>
            <a:ext cx="3277165" cy="1940979"/>
            <a:chOff x="8616630" y="3650929"/>
            <a:chExt cx="2973741" cy="1663437"/>
          </a:xfrm>
        </p:grpSpPr>
        <p:pic>
          <p:nvPicPr>
            <p:cNvPr id="49" name="Picture 48">
              <a:extLst>
                <a:ext uri="{FF2B5EF4-FFF2-40B4-BE49-F238E27FC236}">
                  <a16:creationId xmlns:a16="http://schemas.microsoft.com/office/drawing/2014/main" id="{97896209-03CA-1DB5-BB0B-D5A7717C3504}"/>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8938112" y="3681601"/>
              <a:ext cx="2292675" cy="1502096"/>
            </a:xfrm>
            <a:prstGeom prst="rect">
              <a:avLst/>
            </a:prstGeom>
          </p:spPr>
        </p:pic>
        <p:pic>
          <p:nvPicPr>
            <p:cNvPr id="16" name="Picture 15">
              <a:extLst>
                <a:ext uri="{FF2B5EF4-FFF2-40B4-BE49-F238E27FC236}">
                  <a16:creationId xmlns:a16="http://schemas.microsoft.com/office/drawing/2014/main" id="{57974ACA-C662-D031-B24B-8052C5FB5B40}"/>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8616630" y="3650929"/>
              <a:ext cx="2973741" cy="1663437"/>
            </a:xfrm>
            <a:prstGeom prst="rect">
              <a:avLst/>
            </a:prstGeom>
          </p:spPr>
        </p:pic>
      </p:grpSp>
      <p:sp>
        <p:nvSpPr>
          <p:cNvPr id="6" name="TextBox 5">
            <a:extLst>
              <a:ext uri="{FF2B5EF4-FFF2-40B4-BE49-F238E27FC236}">
                <a16:creationId xmlns:a16="http://schemas.microsoft.com/office/drawing/2014/main" id="{A1FADA16-30CC-24FF-D6C9-41B10BB5D0C6}"/>
              </a:ext>
            </a:extLst>
          </p:cNvPr>
          <p:cNvSpPr txBox="1">
            <a:spLocks/>
          </p:cNvSpPr>
          <p:nvPr>
            <p:custDataLst>
              <p:tags r:id="rId5"/>
            </p:custDataLst>
          </p:nvPr>
        </p:nvSpPr>
        <p:spPr>
          <a:xfrm>
            <a:off x="8546886" y="5859428"/>
            <a:ext cx="2973741" cy="430887"/>
          </a:xfrm>
          <a:prstGeom prst="rect">
            <a:avLst/>
          </a:prstGeom>
        </p:spPr>
        <p:txBody>
          <a:bodyPr vert="horz" wrap="square" lIns="0" tIns="0" rIns="0" bIns="0" rtlCol="0" anchor="t" anchorCtr="0">
            <a:spAutoFit/>
          </a:bodyPr>
          <a:lstStyle>
            <a:defPPr>
              <a:defRPr lang="en-US"/>
            </a:defPPr>
            <a:lvl1pPr marR="0" lvl="0" indent="0" fontAlgn="auto">
              <a:lnSpc>
                <a:spcPct val="100000"/>
              </a:lnSpc>
              <a:spcBef>
                <a:spcPts val="300"/>
              </a:spcBef>
              <a:spcAft>
                <a:spcPts val="300"/>
              </a:spcAft>
              <a:buClrTx/>
              <a:buSzTx/>
              <a:buFont typeface="Segoe UI" panose="020B0502040204020203" pitchFamily="34" charset="0"/>
              <a:buChar char="​"/>
              <a:tabLst/>
              <a:defRPr kumimoji="0" sz="1600" b="0" i="0" u="none" strike="noStrike" cap="none" spc="0" normalizeH="0" baseline="0">
                <a:ln>
                  <a:noFill/>
                </a:ln>
                <a:solidFill>
                  <a:srgbClr val="FFFFFF"/>
                </a:solidFill>
                <a:effectLst/>
                <a:uLnTx/>
                <a:uFillTx/>
                <a:latin typeface="Arial"/>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Crear un agente de servicio al cliente </a:t>
            </a:r>
            <a:b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e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con Copilot Agent</a:t>
            </a:r>
          </a:p>
        </p:txBody>
      </p:sp>
      <p:pic>
        <p:nvPicPr>
          <p:cNvPr id="14" name="Picture 13">
            <a:extLst>
              <a:ext uri="{FF2B5EF4-FFF2-40B4-BE49-F238E27FC236}">
                <a16:creationId xmlns:a16="http://schemas.microsoft.com/office/drawing/2014/main" id="{E503B44E-F48F-ADB2-9105-504B1B9539FD}"/>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15" name="Picture 14">
            <a:extLst>
              <a:ext uri="{FF2B5EF4-FFF2-40B4-BE49-F238E27FC236}">
                <a16:creationId xmlns:a16="http://schemas.microsoft.com/office/drawing/2014/main" id="{313DE9FE-52C7-0712-7BB3-53BE4D7CD5E2}"/>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265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5">
            <a:extLst>
              <a:ext uri="{FF2B5EF4-FFF2-40B4-BE49-F238E27FC236}">
                <a16:creationId xmlns:a16="http://schemas.microsoft.com/office/drawing/2014/main" id="{28DC3C84-EA8B-2BB3-6753-93128AB2A924}"/>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noProof="0"/>
              <a:t>¿Por qué la IA ahora? (1 de 2)</a:t>
            </a:r>
            <a:endParaRPr kumimoji="0" lang="en-US" b="0" i="0" u="none" strike="noStrike" kern="1200" cap="none" spc="0" normalizeH="0" baseline="0" noProof="0">
              <a:ln w="3175">
                <a:noFill/>
              </a:ln>
              <a:effectLst/>
              <a:uLnTx/>
              <a:uFillTx/>
              <a:ea typeface="+mn-ea"/>
              <a:cs typeface="Segoe UI" pitchFamily="34" charset="0"/>
            </a:endParaRPr>
          </a:p>
        </p:txBody>
      </p:sp>
      <p:pic>
        <p:nvPicPr>
          <p:cNvPr id="26" name="Picture 25">
            <a:extLst>
              <a:ext uri="{FF2B5EF4-FFF2-40B4-BE49-F238E27FC236}">
                <a16:creationId xmlns:a16="http://schemas.microsoft.com/office/drawing/2014/main" id="{7817D739-FF8C-9880-E645-69E96EC214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44" name="TextBox 43">
            <a:extLst>
              <a:ext uri="{FF2B5EF4-FFF2-40B4-BE49-F238E27FC236}">
                <a16:creationId xmlns:a16="http://schemas.microsoft.com/office/drawing/2014/main" id="{CCB4CE6C-1F43-8A5B-949B-0C85CE40F0BF}"/>
              </a:ext>
            </a:extLst>
          </p:cNvPr>
          <p:cNvSpPr txBox="1"/>
          <p:nvPr/>
        </p:nvSpPr>
        <p:spPr>
          <a:xfrm>
            <a:off x="725626" y="1455726"/>
            <a:ext cx="714405" cy="707886"/>
          </a:xfrm>
          <a:prstGeom prst="rect">
            <a:avLst/>
          </a:prstGeom>
          <a:noFill/>
        </p:spPr>
        <p:txBody>
          <a:bodyPr wrap="square">
            <a:spAutoFit/>
          </a:bodyPr>
          <a:lstStyle/>
          <a:p>
            <a:pPr defTabSz="1371600">
              <a:tabLst>
                <a:tab pos="1371600" algn="l"/>
              </a:tabLst>
              <a:defRPr/>
            </a:pPr>
            <a:r>
              <a:rPr lang="e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33" name="TextBox 32">
            <a:extLst>
              <a:ext uri="{FF2B5EF4-FFF2-40B4-BE49-F238E27FC236}">
                <a16:creationId xmlns:a16="http://schemas.microsoft.com/office/drawing/2014/main" id="{5CC551C3-8435-F13C-2595-CCE54B51455E}"/>
              </a:ext>
            </a:extLst>
          </p:cNvPr>
          <p:cNvSpPr txBox="1"/>
          <p:nvPr/>
        </p:nvSpPr>
        <p:spPr>
          <a:xfrm>
            <a:off x="1222782" y="1306282"/>
            <a:ext cx="9886389" cy="1400383"/>
          </a:xfrm>
          <a:prstGeom prst="rect">
            <a:avLst/>
          </a:prstGeom>
          <a:noFill/>
        </p:spPr>
        <p:txBody>
          <a:bodyPr wrap="square">
            <a:spAutoFit/>
          </a:bodyPr>
          <a:lstStyle/>
          <a:p>
            <a:pPr>
              <a:spcAft>
                <a:spcPts val="600"/>
              </a:spcAft>
            </a:pPr>
            <a:r>
              <a:rPr lang="es" sz="2000" b="1" noProof="0">
                <a:latin typeface="+mj-lt"/>
              </a:rPr>
              <a:t>El trabajo avanza más rápido, </a:t>
            </a:r>
            <a:r>
              <a:rPr lang="es" sz="2000" noProof="0"/>
              <a:t>con más datos, comunicación y presión para ser productivo. </a:t>
            </a:r>
            <a:r>
              <a:rPr lang="es" sz="2000" noProof="0">
                <a:latin typeface="+mj-lt"/>
              </a:rPr>
              <a:t>Aprender a usar la IA de manera efectiva </a:t>
            </a:r>
            <a:r>
              <a:rPr lang="es" sz="2000" noProof="0"/>
              <a:t>te ayuda a mantenerte relevante y tener éxito en tu rol a medida que el trabajo continúa evolucionando</a:t>
            </a:r>
          </a:p>
          <a:p>
            <a:pPr>
              <a:spcAft>
                <a:spcPts val="600"/>
              </a:spcAft>
            </a:pPr>
            <a:endParaRPr lang="en-US" sz="2000" noProof="0"/>
          </a:p>
        </p:txBody>
      </p:sp>
      <p:pic>
        <p:nvPicPr>
          <p:cNvPr id="36" name="Picture 35">
            <a:extLst>
              <a:ext uri="{FF2B5EF4-FFF2-40B4-BE49-F238E27FC236}">
                <a16:creationId xmlns:a16="http://schemas.microsoft.com/office/drawing/2014/main" id="{72E4CBA6-2571-8AF4-6F90-44E3A50AE15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10" name="Rectangle: Rounded Corners 9">
            <a:extLst>
              <a:ext uri="{FF2B5EF4-FFF2-40B4-BE49-F238E27FC236}">
                <a16:creationId xmlns:a16="http://schemas.microsoft.com/office/drawing/2014/main" id="{CBCC0D4C-8C93-D359-360C-D128290CAF25}"/>
              </a:ext>
              <a:ext uri="{C183D7F6-B498-43B3-948B-1728B52AA6E4}">
                <adec:decorative xmlns:adec="http://schemas.microsoft.com/office/drawing/2017/decorative" val="1"/>
              </a:ext>
            </a:extLst>
          </p:cNvPr>
          <p:cNvSpPr/>
          <p:nvPr/>
        </p:nvSpPr>
        <p:spPr bwMode="auto">
          <a:xfrm>
            <a:off x="725626" y="2510591"/>
            <a:ext cx="10740748" cy="3367794"/>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grpSp>
        <p:nvGrpSpPr>
          <p:cNvPr id="96" name="Group 95">
            <a:extLst>
              <a:ext uri="{FF2B5EF4-FFF2-40B4-BE49-F238E27FC236}">
                <a16:creationId xmlns:a16="http://schemas.microsoft.com/office/drawing/2014/main" id="{B920CBC8-E19B-05C0-D90E-59AE8E32443A}"/>
              </a:ext>
              <a:ext uri="{C183D7F6-B498-43B3-948B-1728B52AA6E4}">
                <adec:decorative xmlns:adec="http://schemas.microsoft.com/office/drawing/2017/decorative" val="1"/>
              </a:ext>
            </a:extLst>
          </p:cNvPr>
          <p:cNvGrpSpPr/>
          <p:nvPr/>
        </p:nvGrpSpPr>
        <p:grpSpPr>
          <a:xfrm rot="5400000">
            <a:off x="4762925" y="2451809"/>
            <a:ext cx="2481943" cy="3446563"/>
            <a:chOff x="706170" y="3003250"/>
            <a:chExt cx="10779658" cy="1460083"/>
          </a:xfrm>
        </p:grpSpPr>
        <p:cxnSp>
          <p:nvCxnSpPr>
            <p:cNvPr id="11" name="Straight Connector 10">
              <a:extLst>
                <a:ext uri="{FF2B5EF4-FFF2-40B4-BE49-F238E27FC236}">
                  <a16:creationId xmlns:a16="http://schemas.microsoft.com/office/drawing/2014/main" id="{B805C5D6-525E-3AD1-783A-B7B889E59871}"/>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BCE92-FDB5-A66C-F687-CB01B0B64F3F}"/>
                </a:ext>
                <a:ext uri="{C183D7F6-B498-43B3-948B-1728B52AA6E4}">
                  <adec:decorative xmlns:adec="http://schemas.microsoft.com/office/drawing/2017/decorative" val="1"/>
                </a:ext>
              </a:extLst>
            </p:cNvPr>
            <p:cNvCxnSpPr>
              <a:cxnSpLocks/>
            </p:cNvCxnSpPr>
            <p:nvPr/>
          </p:nvCxnSpPr>
          <p:spPr>
            <a:xfrm flipH="1">
              <a:off x="706170" y="4463332"/>
              <a:ext cx="10779656"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Un objeto que muestra el 68% para los trabajadores del conocimiento.">
            <a:extLst>
              <a:ext uri="{FF2B5EF4-FFF2-40B4-BE49-F238E27FC236}">
                <a16:creationId xmlns:a16="http://schemas.microsoft.com/office/drawing/2014/main" id="{9CAE7DAF-21BC-3644-6719-E931EAD7F4EE}"/>
              </a:ext>
            </a:extLst>
          </p:cNvPr>
          <p:cNvGrpSpPr/>
          <p:nvPr/>
        </p:nvGrpSpPr>
        <p:grpSpPr>
          <a:xfrm>
            <a:off x="1126956" y="3113830"/>
            <a:ext cx="2801549" cy="1997702"/>
            <a:chOff x="8029572" y="1731746"/>
            <a:chExt cx="2801549" cy="1997702"/>
          </a:xfrm>
        </p:grpSpPr>
        <p:sp>
          <p:nvSpPr>
            <p:cNvPr id="23" name="TextBox 22">
              <a:extLst>
                <a:ext uri="{FF2B5EF4-FFF2-40B4-BE49-F238E27FC236}">
                  <a16:creationId xmlns:a16="http://schemas.microsoft.com/office/drawing/2014/main" id="{BA46805E-55A5-357A-838C-4E0E239BB5AB}"/>
                </a:ext>
              </a:extLst>
            </p:cNvPr>
            <p:cNvSpPr txBox="1"/>
            <p:nvPr/>
          </p:nvSpPr>
          <p:spPr>
            <a:xfrm>
              <a:off x="8029572" y="3237005"/>
              <a:ext cx="2801549" cy="492443"/>
            </a:xfrm>
            <a:prstGeom prst="rect">
              <a:avLst/>
            </a:prstGeom>
            <a:noFill/>
          </p:spPr>
          <p:txBody>
            <a:bodyPr wrap="square" lIns="0" tIns="0" rIns="0" bIns="0" rtlCol="0">
              <a:spAutoFit/>
            </a:bodyPr>
            <a:lstStyle/>
            <a:p>
              <a:pPr lvl="0">
                <a:defRPr/>
              </a:pPr>
              <a:r>
                <a:rPr lang="es" sz="1600" kern="0" noProof="0">
                  <a:cs typeface="Segoe UI"/>
                  <a:sym typeface="Segoe UI"/>
                  <a:rtl val="0"/>
                </a:rPr>
                <a:t>Said Copilot les ayudó a poner en marcha el proceso creativo</a:t>
              </a:r>
            </a:p>
          </p:txBody>
        </p:sp>
        <p:grpSp>
          <p:nvGrpSpPr>
            <p:cNvPr id="6" name="Group 5">
              <a:extLst>
                <a:ext uri="{FF2B5EF4-FFF2-40B4-BE49-F238E27FC236}">
                  <a16:creationId xmlns:a16="http://schemas.microsoft.com/office/drawing/2014/main" id="{F9C0C96E-7B5B-F2C3-DE08-75EA28A507C3}"/>
                </a:ext>
              </a:extLst>
            </p:cNvPr>
            <p:cNvGrpSpPr/>
            <p:nvPr/>
          </p:nvGrpSpPr>
          <p:grpSpPr>
            <a:xfrm>
              <a:off x="8071366" y="1731746"/>
              <a:ext cx="1030317" cy="1030317"/>
              <a:chOff x="8177478" y="1933573"/>
              <a:chExt cx="759907" cy="759907"/>
            </a:xfrm>
          </p:grpSpPr>
          <p:sp>
            <p:nvSpPr>
              <p:cNvPr id="3" name="Oval 2">
                <a:extLst>
                  <a:ext uri="{FF2B5EF4-FFF2-40B4-BE49-F238E27FC236}">
                    <a16:creationId xmlns:a16="http://schemas.microsoft.com/office/drawing/2014/main" id="{2BF104AE-2A8C-A115-228F-5BE5F6842BF4}"/>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 name="TextBox 3">
                <a:extLst>
                  <a:ext uri="{FF2B5EF4-FFF2-40B4-BE49-F238E27FC236}">
                    <a16:creationId xmlns:a16="http://schemas.microsoft.com/office/drawing/2014/main" id="{87D7E2D3-9C94-E418-5DCF-8F1E4E7DD92F}"/>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a:ln>
                <a:noFill/>
              </a:ln>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68%</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5" name="Arc 4" descr="Ejemplo de un gráfico de anillos que se llena ">
                <a:extLst>
                  <a:ext uri="{FF2B5EF4-FFF2-40B4-BE49-F238E27FC236}">
                    <a16:creationId xmlns:a16="http://schemas.microsoft.com/office/drawing/2014/main" id="{3A7049E7-E880-1CC4-4455-920C5081C1D7}"/>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8688385"/>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sp>
        <p:nvSpPr>
          <p:cNvPr id="22" name="TextBox 21">
            <a:extLst>
              <a:ext uri="{FF2B5EF4-FFF2-40B4-BE49-F238E27FC236}">
                <a16:creationId xmlns:a16="http://schemas.microsoft.com/office/drawing/2014/main" id="{5104D536-B221-4A01-4086-ED165804605E}"/>
              </a:ext>
            </a:extLst>
          </p:cNvPr>
          <p:cNvSpPr txBox="1"/>
          <p:nvPr/>
        </p:nvSpPr>
        <p:spPr>
          <a:xfrm>
            <a:off x="1126956" y="4319261"/>
            <a:ext cx="3057043" cy="246221"/>
          </a:xfrm>
          <a:prstGeom prst="rect">
            <a:avLst/>
          </a:prstGeom>
          <a:noFill/>
        </p:spPr>
        <p:txBody>
          <a:bodyPr wrap="square" lIns="0" tIns="0" rIns="0" bIns="0" rtlCol="0">
            <a:spAutoFit/>
          </a:bodyPr>
          <a:lstStyle/>
          <a:p>
            <a:pPr lvl="0">
              <a:defRPr/>
            </a:pPr>
            <a:r>
              <a:rPr lang="es" sz="1600" b="1" u="sng" kern="0" noProof="0">
                <a:latin typeface="+mj-lt"/>
                <a:cs typeface="Segoe UI"/>
                <a:sym typeface="Segoe UI"/>
                <a:rtl val="0"/>
              </a:rPr>
              <a:t>Trabajadores del conocimiento</a:t>
            </a:r>
          </a:p>
        </p:txBody>
      </p:sp>
      <p:grpSp>
        <p:nvGrpSpPr>
          <p:cNvPr id="34" name="Group 33" descr="Un objeto que muestra el 79% para los roles de negocio funcionales.">
            <a:extLst>
              <a:ext uri="{FF2B5EF4-FFF2-40B4-BE49-F238E27FC236}">
                <a16:creationId xmlns:a16="http://schemas.microsoft.com/office/drawing/2014/main" id="{1442BE46-4974-92CB-76C4-9B1C78A44ACA}"/>
              </a:ext>
            </a:extLst>
          </p:cNvPr>
          <p:cNvGrpSpPr/>
          <p:nvPr/>
        </p:nvGrpSpPr>
        <p:grpSpPr>
          <a:xfrm>
            <a:off x="4747081" y="3137607"/>
            <a:ext cx="1030317" cy="1030317"/>
            <a:chOff x="8177478" y="1933573"/>
            <a:chExt cx="759907" cy="759907"/>
          </a:xfrm>
        </p:grpSpPr>
        <p:sp>
          <p:nvSpPr>
            <p:cNvPr id="39" name="Oval 38">
              <a:extLst>
                <a:ext uri="{FF2B5EF4-FFF2-40B4-BE49-F238E27FC236}">
                  <a16:creationId xmlns:a16="http://schemas.microsoft.com/office/drawing/2014/main" id="{EAA3CFBC-B059-BBBF-9CE1-CF042EC2697A}"/>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1" name="TextBox 40">
              <a:extLst>
                <a:ext uri="{FF2B5EF4-FFF2-40B4-BE49-F238E27FC236}">
                  <a16:creationId xmlns:a16="http://schemas.microsoft.com/office/drawing/2014/main" id="{4CD2239D-1938-1349-64D9-D3C1D629FDF4}"/>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79%</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grpSp>
      <p:sp>
        <p:nvSpPr>
          <p:cNvPr id="68" name="Arc 67" descr="Ejemplo de un gráfico de anillos que se llena ">
            <a:extLst>
              <a:ext uri="{FF2B5EF4-FFF2-40B4-BE49-F238E27FC236}">
                <a16:creationId xmlns:a16="http://schemas.microsoft.com/office/drawing/2014/main" id="{B79EC65B-7966-3082-909B-EFE294388097}"/>
              </a:ext>
              <a:ext uri="{C183D7F6-B498-43B3-948B-1728B52AA6E4}">
                <adec:decorative xmlns:adec="http://schemas.microsoft.com/office/drawing/2017/decorative" val="0"/>
              </a:ext>
            </a:extLst>
          </p:cNvPr>
          <p:cNvSpPr/>
          <p:nvPr/>
        </p:nvSpPr>
        <p:spPr bwMode="auto">
          <a:xfrm rot="180000">
            <a:off x="4733954" y="3143738"/>
            <a:ext cx="1030317" cy="1030317"/>
          </a:xfrm>
          <a:prstGeom prst="arc">
            <a:avLst>
              <a:gd name="adj1" fmla="val 16200000"/>
              <a:gd name="adj2" fmla="val 11808819"/>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nvGrpSpPr>
          <p:cNvPr id="71" name="Group 70" descr="Objeto que describe la reducción notificada para los roles de negocio funcionales.">
            <a:extLst>
              <a:ext uri="{FF2B5EF4-FFF2-40B4-BE49-F238E27FC236}">
                <a16:creationId xmlns:a16="http://schemas.microsoft.com/office/drawing/2014/main" id="{7FCDE8D5-2856-9C40-9093-804F692BEF60}"/>
              </a:ext>
            </a:extLst>
          </p:cNvPr>
          <p:cNvGrpSpPr/>
          <p:nvPr/>
        </p:nvGrpSpPr>
        <p:grpSpPr>
          <a:xfrm>
            <a:off x="4707697" y="4322467"/>
            <a:ext cx="2750369" cy="792157"/>
            <a:chOff x="1180574" y="4498484"/>
            <a:chExt cx="2750369" cy="792157"/>
          </a:xfrm>
        </p:grpSpPr>
        <p:sp>
          <p:nvSpPr>
            <p:cNvPr id="60" name="TextBox 59">
              <a:extLst>
                <a:ext uri="{FF2B5EF4-FFF2-40B4-BE49-F238E27FC236}">
                  <a16:creationId xmlns:a16="http://schemas.microsoft.com/office/drawing/2014/main" id="{5171F198-B0A6-25F4-99CA-E70F26A28D62}"/>
                </a:ext>
              </a:extLst>
            </p:cNvPr>
            <p:cNvSpPr txBox="1"/>
            <p:nvPr/>
          </p:nvSpPr>
          <p:spPr>
            <a:xfrm>
              <a:off x="1203037" y="4798198"/>
              <a:ext cx="2037375" cy="492443"/>
            </a:xfrm>
            <a:prstGeom prst="rect">
              <a:avLst/>
            </a:prstGeom>
            <a:noFill/>
          </p:spPr>
          <p:txBody>
            <a:bodyPr wrap="square" lIns="0" tIns="0" rIns="0" bIns="0" rtlCol="0">
              <a:spAutoFit/>
            </a:bodyPr>
            <a:lstStyle/>
            <a:p>
              <a:pPr lvl="0">
                <a:defRPr/>
              </a:pPr>
              <a:r>
                <a:rPr lang="es" sz="1600" kern="0" noProof="0">
                  <a:cs typeface="Segoe UI"/>
                  <a:sym typeface="Segoe UI"/>
                  <a:rtl val="0"/>
                </a:rPr>
                <a:t>Reporte de una reducción en las tareas administrativas</a:t>
              </a:r>
            </a:p>
          </p:txBody>
        </p:sp>
        <p:sp>
          <p:nvSpPr>
            <p:cNvPr id="61" name="TextBox 60">
              <a:extLst>
                <a:ext uri="{FF2B5EF4-FFF2-40B4-BE49-F238E27FC236}">
                  <a16:creationId xmlns:a16="http://schemas.microsoft.com/office/drawing/2014/main" id="{93B99B52-2F23-0983-1B12-E27D00BC62E6}"/>
                </a:ext>
              </a:extLst>
            </p:cNvPr>
            <p:cNvSpPr txBox="1"/>
            <p:nvPr/>
          </p:nvSpPr>
          <p:spPr>
            <a:xfrm>
              <a:off x="1180574" y="4498484"/>
              <a:ext cx="2750369" cy="246221"/>
            </a:xfrm>
            <a:prstGeom prst="rect">
              <a:avLst/>
            </a:prstGeom>
            <a:noFill/>
          </p:spPr>
          <p:txBody>
            <a:bodyPr wrap="square" lIns="0" tIns="0" rIns="0" bIns="0" rtlCol="0">
              <a:spAutoFit/>
            </a:bodyPr>
            <a:lstStyle/>
            <a:p>
              <a:pPr lvl="0">
                <a:defRPr/>
              </a:pPr>
              <a:r>
                <a:rPr lang="es" sz="1600" b="1" u="sng" kern="0" noProof="0">
                  <a:latin typeface="+mj-lt"/>
                  <a:cs typeface="Segoe UI"/>
                  <a:sym typeface="Segoe UI"/>
                  <a:rtl val="0"/>
                </a:rPr>
                <a:t>Roles funcionales de negocio</a:t>
              </a:r>
            </a:p>
          </p:txBody>
        </p:sp>
      </p:grpSp>
      <p:grpSp>
        <p:nvGrpSpPr>
          <p:cNvPr id="7" name="Group 6" descr="Un objeto que muestra el 75% de los roles profesionales de tecnología de la información de datos.">
            <a:extLst>
              <a:ext uri="{FF2B5EF4-FFF2-40B4-BE49-F238E27FC236}">
                <a16:creationId xmlns:a16="http://schemas.microsoft.com/office/drawing/2014/main" id="{78884326-A940-A28F-5D51-8C3EE377B4B3}"/>
              </a:ext>
            </a:extLst>
          </p:cNvPr>
          <p:cNvGrpSpPr/>
          <p:nvPr/>
        </p:nvGrpSpPr>
        <p:grpSpPr>
          <a:xfrm>
            <a:off x="8378175" y="3140086"/>
            <a:ext cx="1030317" cy="1030317"/>
            <a:chOff x="8177478" y="1933573"/>
            <a:chExt cx="759907" cy="759907"/>
          </a:xfrm>
        </p:grpSpPr>
        <p:sp>
          <p:nvSpPr>
            <p:cNvPr id="8" name="Oval 7">
              <a:extLst>
                <a:ext uri="{FF2B5EF4-FFF2-40B4-BE49-F238E27FC236}">
                  <a16:creationId xmlns:a16="http://schemas.microsoft.com/office/drawing/2014/main" id="{05EF669F-CFEC-C4EC-9D68-26B6F038E41C}"/>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9" name="TextBox 8">
              <a:extLst>
                <a:ext uri="{FF2B5EF4-FFF2-40B4-BE49-F238E27FC236}">
                  <a16:creationId xmlns:a16="http://schemas.microsoft.com/office/drawing/2014/main" id="{06C32938-125F-3AC3-55FD-16EC8F4A41B3}"/>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es"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75%</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12" name="Arc 11" descr="Ejemplo de un gráfico de anillos que se llena ">
              <a:extLst>
                <a:ext uri="{FF2B5EF4-FFF2-40B4-BE49-F238E27FC236}">
                  <a16:creationId xmlns:a16="http://schemas.microsoft.com/office/drawing/2014/main" id="{A1948154-7BF9-2B8F-30D7-B411E7FF7360}"/>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10661673"/>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nvGrpSpPr>
          <p:cNvPr id="73" name="Group 72" descr="Objeto de los roles profesionales de Datos y Tecnología de la Información.">
            <a:extLst>
              <a:ext uri="{FF2B5EF4-FFF2-40B4-BE49-F238E27FC236}">
                <a16:creationId xmlns:a16="http://schemas.microsoft.com/office/drawing/2014/main" id="{5F7965F9-0AFF-9940-3A5A-3D5D0956F4BC}"/>
              </a:ext>
            </a:extLst>
          </p:cNvPr>
          <p:cNvGrpSpPr/>
          <p:nvPr/>
        </p:nvGrpSpPr>
        <p:grpSpPr>
          <a:xfrm>
            <a:off x="8378175" y="4295110"/>
            <a:ext cx="3184809" cy="787147"/>
            <a:chOff x="8071366" y="6025082"/>
            <a:chExt cx="3184809" cy="787147"/>
          </a:xfrm>
        </p:grpSpPr>
        <p:sp>
          <p:nvSpPr>
            <p:cNvPr id="56" name="TextBox 55">
              <a:extLst>
                <a:ext uri="{FF2B5EF4-FFF2-40B4-BE49-F238E27FC236}">
                  <a16:creationId xmlns:a16="http://schemas.microsoft.com/office/drawing/2014/main" id="{61CF091A-9B70-4C11-6406-CD425F7073B2}"/>
                </a:ext>
              </a:extLst>
            </p:cNvPr>
            <p:cNvSpPr txBox="1"/>
            <p:nvPr/>
          </p:nvSpPr>
          <p:spPr>
            <a:xfrm>
              <a:off x="8071366" y="6319786"/>
              <a:ext cx="3184809" cy="492443"/>
            </a:xfrm>
            <a:prstGeom prst="rect">
              <a:avLst/>
            </a:prstGeom>
            <a:noFill/>
          </p:spPr>
          <p:txBody>
            <a:bodyPr wrap="square" lIns="0" tIns="0" rIns="0" bIns="0" rtlCol="0">
              <a:spAutoFit/>
            </a:bodyPr>
            <a:lstStyle/>
            <a:p>
              <a:pPr lvl="0">
                <a:defRPr/>
              </a:pPr>
              <a:r>
                <a:rPr lang="es" sz="1600" kern="0" noProof="0">
                  <a:cs typeface="Segoe UI"/>
                  <a:sym typeface="Segoe UI"/>
                  <a:rtl val="0"/>
                </a:rPr>
                <a:t>Dedicó menos tiempo a la búsqueda de información</a:t>
              </a:r>
            </a:p>
          </p:txBody>
        </p:sp>
        <p:sp>
          <p:nvSpPr>
            <p:cNvPr id="57" name="TextBox 56">
              <a:extLst>
                <a:ext uri="{FF2B5EF4-FFF2-40B4-BE49-F238E27FC236}">
                  <a16:creationId xmlns:a16="http://schemas.microsoft.com/office/drawing/2014/main" id="{86712751-05FF-3B77-4F64-19C5A9C44E4C}"/>
                </a:ext>
              </a:extLst>
            </p:cNvPr>
            <p:cNvSpPr txBox="1"/>
            <p:nvPr/>
          </p:nvSpPr>
          <p:spPr>
            <a:xfrm>
              <a:off x="8071367" y="6025082"/>
              <a:ext cx="2996550" cy="246221"/>
            </a:xfrm>
            <a:prstGeom prst="rect">
              <a:avLst/>
            </a:prstGeom>
            <a:noFill/>
          </p:spPr>
          <p:txBody>
            <a:bodyPr wrap="square" lIns="0" tIns="0" rIns="0" bIns="0" rtlCol="0">
              <a:spAutoFit/>
            </a:bodyPr>
            <a:lstStyle/>
            <a:p>
              <a:pPr lvl="0">
                <a:defRPr/>
              </a:pPr>
              <a:r>
                <a:rPr lang="es" sz="1600" b="1" u="sng" kern="0" noProof="0">
                  <a:latin typeface="+mj-lt"/>
                  <a:cs typeface="Segoe UI"/>
                  <a:sym typeface="Segoe UI"/>
                  <a:rtl val="0"/>
                </a:rPr>
                <a:t>Profesionales de datos y TI</a:t>
              </a:r>
            </a:p>
          </p:txBody>
        </p:sp>
      </p:grpSp>
      <p:sp>
        <p:nvSpPr>
          <p:cNvPr id="49" name="Footer Placeholder 25">
            <a:extLst>
              <a:ext uri="{FF2B5EF4-FFF2-40B4-BE49-F238E27FC236}">
                <a16:creationId xmlns:a16="http://schemas.microsoft.com/office/drawing/2014/main" id="{48971A8B-81E4-A333-DD75-F953EC6B60A7}"/>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srgbClr val="000000"/>
                </a:solidFill>
                <a:effectLst/>
                <a:uLnTx/>
                <a:uFillTx/>
                <a:latin typeface="Segoe UI"/>
                <a:ea typeface="+mn-ea"/>
                <a:cs typeface="+mn-cs"/>
              </a:rPr>
              <a:t>© Derechos de autor de Microsoft Corporation. Todos los derechos reservados.</a:t>
            </a:r>
          </a:p>
        </p:txBody>
      </p:sp>
      <p:sp>
        <p:nvSpPr>
          <p:cNvPr id="40" name="TextBox 39">
            <a:extLst>
              <a:ext uri="{FF2B5EF4-FFF2-40B4-BE49-F238E27FC236}">
                <a16:creationId xmlns:a16="http://schemas.microsoft.com/office/drawing/2014/main" id="{983373E6-8C29-3E95-36B9-F6523152A815}"/>
              </a:ext>
            </a:extLst>
          </p:cNvPr>
          <p:cNvSpPr txBox="1"/>
          <p:nvPr/>
        </p:nvSpPr>
        <p:spPr>
          <a:xfrm>
            <a:off x="5172198" y="6369847"/>
            <a:ext cx="675505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0" cap="none" spc="0" normalizeH="0" baseline="0" noProof="0">
                <a:ln>
                  <a:noFill/>
                </a:ln>
                <a:solidFill>
                  <a:srgbClr val="0078D4"/>
                </a:solidFill>
                <a:effectLst/>
                <a:uLnTx/>
                <a:uFillTx/>
                <a:latin typeface="Segoe UI"/>
                <a:ea typeface="+mn-ea"/>
                <a:cs typeface="Segoe UI"/>
                <a:sym typeface="Segoe UI"/>
                <a:hlinkClick r:id="rId5">
                  <a:extLst>
                    <a:ext uri="{A12FA001-AC4F-418D-AE19-62706E023703}">
                      <ahyp:hlinkClr xmlns:ahyp="http://schemas.microsoft.com/office/drawing/2018/hyperlinkcolor" val="tx"/>
                    </a:ext>
                  </a:extLst>
                </a:hlinkClick>
                <a:rtl val="0"/>
              </a:rPr>
              <a:t>Informe Anual del Índice de Tendencias Laborales: ¿Funcionará AI Fix?</a:t>
            </a:r>
            <a:r>
              <a:rPr kumimoji="0" lang="es" sz="900" b="0" i="0" u="none" strike="noStrike" kern="0" cap="none" spc="0" normalizeH="0" baseline="0" noProof="0">
                <a:ln>
                  <a:noFill/>
                </a:ln>
                <a:solidFill>
                  <a:srgbClr val="0078D4"/>
                </a:solidFill>
                <a:effectLst/>
                <a:uLnTx/>
                <a:uFillTx/>
                <a:latin typeface="Segoe UI"/>
                <a:ea typeface="+mn-ea"/>
                <a:cs typeface="Segoe UI"/>
                <a:sym typeface="Segoe UI"/>
                <a:rtl val="0"/>
              </a:rPr>
              <a:t> </a:t>
            </a:r>
            <a:r>
              <a:rPr kumimoji="0" lang="es" sz="900" b="0" i="0" u="none" strike="noStrike" kern="0" cap="none" spc="0" normalizeH="0" baseline="0" noProof="0">
                <a:ln>
                  <a:noFill/>
                </a:ln>
                <a:solidFill>
                  <a:srgbClr val="1A1A1A"/>
                </a:solidFill>
                <a:effectLst/>
                <a:uLnTx/>
                <a:uFillTx/>
                <a:latin typeface="Segoe UI"/>
                <a:ea typeface="+mn-ea"/>
                <a:cs typeface="Segoe UI"/>
                <a:sym typeface="Segoe UI"/>
                <a:rtl val="0"/>
              </a:rPr>
              <a:t>Microsoft. 9 de mayo de 2023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Índice de tendencias laborales de Microsoft: ¿Qué pueden enseñarnos los primeros usuarios de Copilot sobre la IA generativa en el trabajo?</a:t>
            </a:r>
            <a:r>
              <a:rPr kumimoji="0" lang="es"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t>
            </a:r>
            <a:r>
              <a:rPr kumimoji="0" lang="es" sz="9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Microsoft. 15 de noviembre de 2023</a:t>
            </a:r>
          </a:p>
        </p:txBody>
      </p:sp>
    </p:spTree>
    <p:extLst>
      <p:ext uri="{BB962C8B-B14F-4D97-AF65-F5344CB8AC3E}">
        <p14:creationId xmlns:p14="http://schemas.microsoft.com/office/powerpoint/2010/main" val="22138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A6-D0E8-08AF-4708-4482D3D3B20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43295C4-EE0D-51AB-08FE-15A8FB00E04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CED45544-AA52-2493-6688-526558C2673F}"/>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noProof="0"/>
              <a:t>¿Por qué la IA ahora? (2 de 2)</a:t>
            </a:r>
            <a:endParaRPr kumimoji="0" lang="en-US" b="0" i="0" u="none" strike="noStrike" kern="1200" cap="none" spc="0" normalizeH="0" baseline="0" noProof="0">
              <a:ln w="3175">
                <a:noFill/>
              </a:ln>
              <a:effectLst/>
              <a:uLnTx/>
              <a:uFillTx/>
              <a:ea typeface="+mn-ea"/>
              <a:cs typeface="Segoe UI" pitchFamily="34" charset="0"/>
            </a:endParaRPr>
          </a:p>
        </p:txBody>
      </p:sp>
      <p:sp>
        <p:nvSpPr>
          <p:cNvPr id="44" name="TextBox 43">
            <a:extLst>
              <a:ext uri="{FF2B5EF4-FFF2-40B4-BE49-F238E27FC236}">
                <a16:creationId xmlns:a16="http://schemas.microsoft.com/office/drawing/2014/main" id="{FC2AE3BF-FA75-AEF5-F408-9317A46EE3E4}"/>
              </a:ext>
            </a:extLst>
          </p:cNvPr>
          <p:cNvSpPr txBox="1"/>
          <p:nvPr/>
        </p:nvSpPr>
        <p:spPr>
          <a:xfrm>
            <a:off x="725626" y="1286004"/>
            <a:ext cx="714405" cy="707886"/>
          </a:xfrm>
          <a:prstGeom prst="rect">
            <a:avLst/>
          </a:prstGeom>
          <a:noFill/>
        </p:spPr>
        <p:txBody>
          <a:bodyPr wrap="square">
            <a:spAutoFit/>
          </a:bodyPr>
          <a:lstStyle/>
          <a:p>
            <a:pPr defTabSz="1371600">
              <a:tabLst>
                <a:tab pos="1371600" algn="l"/>
              </a:tabLst>
              <a:defRPr/>
            </a:pPr>
            <a:r>
              <a:rPr lang="e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33" name="TextBox 32">
            <a:extLst>
              <a:ext uri="{FF2B5EF4-FFF2-40B4-BE49-F238E27FC236}">
                <a16:creationId xmlns:a16="http://schemas.microsoft.com/office/drawing/2014/main" id="{5F32F23E-80C0-4E9D-30FA-76DC7D5B981C}"/>
              </a:ext>
            </a:extLst>
          </p:cNvPr>
          <p:cNvSpPr txBox="1"/>
          <p:nvPr/>
        </p:nvSpPr>
        <p:spPr>
          <a:xfrm>
            <a:off x="1222782" y="1293436"/>
            <a:ext cx="10243592" cy="707886"/>
          </a:xfrm>
          <a:prstGeom prst="rect">
            <a:avLst/>
          </a:prstGeom>
          <a:noFill/>
        </p:spPr>
        <p:txBody>
          <a:bodyPr wrap="square">
            <a:spAutoFit/>
          </a:bodyPr>
          <a:lstStyle/>
          <a:p>
            <a:pPr>
              <a:spcAft>
                <a:spcPts val="600"/>
              </a:spcAft>
            </a:pPr>
            <a:r>
              <a:rPr lang="es" sz="2000" b="1" noProof="0">
                <a:latin typeface="+mj-lt"/>
              </a:rPr>
              <a:t>La IA está evolucionando rápidamente</a:t>
            </a:r>
            <a:r>
              <a:rPr lang="es" sz="2000" noProof="0"/>
              <a:t>, lo que vemos hoy es solo el comienzo. </a:t>
            </a:r>
            <a:br>
              <a:rPr lang="en-US" sz="2000" noProof="0"/>
            </a:br>
            <a:r>
              <a:rPr lang="es" sz="2000" noProof="0"/>
              <a:t>Aquellos que experimenten temprano se adaptarán </a:t>
            </a:r>
            <a:r>
              <a:rPr lang="es" sz="2000" b="1" noProof="0">
                <a:latin typeface="+mj-lt"/>
              </a:rPr>
              <a:t>más fácilmente </a:t>
            </a:r>
            <a:r>
              <a:rPr lang="es" sz="2000" noProof="0"/>
              <a:t>a medida que la IA continúe avanzando.</a:t>
            </a:r>
          </a:p>
        </p:txBody>
      </p:sp>
      <p:pic>
        <p:nvPicPr>
          <p:cNvPr id="36" name="Picture 35">
            <a:extLst>
              <a:ext uri="{FF2B5EF4-FFF2-40B4-BE49-F238E27FC236}">
                <a16:creationId xmlns:a16="http://schemas.microsoft.com/office/drawing/2014/main" id="{2B7169B1-EDCD-DDA4-27CD-759023D410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2" name="Rectangle: Rounded Corners 1">
            <a:extLst>
              <a:ext uri="{FF2B5EF4-FFF2-40B4-BE49-F238E27FC236}">
                <a16:creationId xmlns:a16="http://schemas.microsoft.com/office/drawing/2014/main" id="{A7F6982C-8634-B0CA-4FA2-B3E7829FBA80}"/>
              </a:ext>
              <a:ext uri="{C183D7F6-B498-43B3-948B-1728B52AA6E4}">
                <adec:decorative xmlns:adec="http://schemas.microsoft.com/office/drawing/2017/decorative" val="1"/>
              </a:ext>
            </a:extLst>
          </p:cNvPr>
          <p:cNvSpPr/>
          <p:nvPr/>
        </p:nvSpPr>
        <p:spPr bwMode="auto">
          <a:xfrm>
            <a:off x="725626" y="2404376"/>
            <a:ext cx="4671427" cy="4017062"/>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5" name="TextBox 14">
            <a:extLst>
              <a:ext uri="{FF2B5EF4-FFF2-40B4-BE49-F238E27FC236}">
                <a16:creationId xmlns:a16="http://schemas.microsoft.com/office/drawing/2014/main" id="{3D0E1C04-BFF6-4810-E302-A623B24CEFB1}"/>
              </a:ext>
            </a:extLst>
          </p:cNvPr>
          <p:cNvSpPr txBox="1"/>
          <p:nvPr/>
        </p:nvSpPr>
        <p:spPr>
          <a:xfrm>
            <a:off x="948157" y="2548937"/>
            <a:ext cx="3148179" cy="378565"/>
          </a:xfrm>
          <a:prstGeom prst="rect">
            <a:avLst/>
          </a:prstGeom>
          <a:noFill/>
        </p:spPr>
        <p:txBody>
          <a:bodyPr wrap="square">
            <a:spAutoFit/>
          </a:body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lang="es" sz="2000" noProof="0">
                <a:latin typeface="+mj-lt"/>
              </a:rPr>
              <a:t>Por ejemplo</a:t>
            </a:r>
            <a:endParaRPr kumimoji="0" lang="en-US" sz="2000" b="1" i="0" u="none" strike="noStrike" kern="1200" cap="none" spc="0" normalizeH="0" baseline="0" noProof="0">
              <a:ln w="6350" cap="flat">
                <a:noFill/>
                <a:miter lim="800000"/>
              </a:ln>
              <a:effectLst/>
              <a:uLnTx/>
              <a:uFillTx/>
              <a:latin typeface="+mj-lt"/>
              <a:ea typeface="+mj-ea"/>
              <a:cs typeface="+mj-cs"/>
            </a:endParaRPr>
          </a:p>
        </p:txBody>
      </p:sp>
      <p:sp>
        <p:nvSpPr>
          <p:cNvPr id="16" name="TextBox 15">
            <a:extLst>
              <a:ext uri="{FF2B5EF4-FFF2-40B4-BE49-F238E27FC236}">
                <a16:creationId xmlns:a16="http://schemas.microsoft.com/office/drawing/2014/main" id="{FFC45281-6483-BFBA-29E1-7DC19809D511}"/>
              </a:ext>
            </a:extLst>
          </p:cNvPr>
          <p:cNvSpPr txBox="1"/>
          <p:nvPr/>
        </p:nvSpPr>
        <p:spPr>
          <a:xfrm>
            <a:off x="948157" y="2966706"/>
            <a:ext cx="4089370" cy="2585323"/>
          </a:xfrm>
          <a:prstGeom prst="rect">
            <a:avLst/>
          </a:prstGeom>
          <a:noFill/>
        </p:spPr>
        <p:txBody>
          <a:bodyPr wrap="square">
            <a:spAutoFit/>
          </a:bodyPr>
          <a:lstStyle/>
          <a:p>
            <a:r>
              <a:rPr lang="es" sz="1800" b="1" noProof="0"/>
              <a:t>Los agentes de IA </a:t>
            </a:r>
            <a:r>
              <a:rPr lang="es" sz="1800" noProof="0"/>
              <a:t>(también conocidos como asistentes virtuales) son herramientas de software inteligentes que pueden ayudar con diversas tareas en función de sus necesidades.</a:t>
            </a:r>
          </a:p>
          <a:p>
            <a:endParaRPr lang="en-US" sz="1800" noProof="0"/>
          </a:p>
          <a:p>
            <a:r>
              <a:rPr lang="es" sz="1800" noProof="0"/>
              <a:t>Con </a:t>
            </a:r>
            <a:r>
              <a:rPr lang="es" sz="1800" noProof="0">
                <a:latin typeface="+mj-lt"/>
              </a:rPr>
              <a:t>Copilot Agent</a:t>
            </a:r>
            <a:r>
              <a:rPr lang="es" sz="1800" noProof="0"/>
              <a:t>, los usuarios ahora pueden crear agentes de IA básicos sin codificación, lo que permite la automatización y la eficiencia en sus funciones.</a:t>
            </a:r>
            <a:endParaRPr lang="en-US" sz="1800" b="1" noProof="0"/>
          </a:p>
        </p:txBody>
      </p:sp>
      <p:grpSp>
        <p:nvGrpSpPr>
          <p:cNvPr id="20" name="Group 19" descr="Captura de pantalla del generador de agentes de Microsoft Copilot Studio.">
            <a:extLst>
              <a:ext uri="{FF2B5EF4-FFF2-40B4-BE49-F238E27FC236}">
                <a16:creationId xmlns:a16="http://schemas.microsoft.com/office/drawing/2014/main" id="{44584818-8073-2DF8-422E-27B89F2F5D79}"/>
              </a:ext>
            </a:extLst>
          </p:cNvPr>
          <p:cNvGrpSpPr/>
          <p:nvPr/>
        </p:nvGrpSpPr>
        <p:grpSpPr>
          <a:xfrm>
            <a:off x="5699067" y="2387040"/>
            <a:ext cx="6230411" cy="3640781"/>
            <a:chOff x="5699067" y="2387040"/>
            <a:chExt cx="6230411" cy="3640781"/>
          </a:xfrm>
        </p:grpSpPr>
        <p:pic>
          <p:nvPicPr>
            <p:cNvPr id="18" name="Picture 17">
              <a:extLst>
                <a:ext uri="{FF2B5EF4-FFF2-40B4-BE49-F238E27FC236}">
                  <a16:creationId xmlns:a16="http://schemas.microsoft.com/office/drawing/2014/main" id="{BDDB2F93-FE09-882C-044D-6FF9E52CB1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2642" y="2689824"/>
              <a:ext cx="5130923" cy="2814401"/>
            </a:xfrm>
            <a:prstGeom prst="rect">
              <a:avLst/>
            </a:prstGeom>
          </p:spPr>
        </p:pic>
        <p:pic>
          <p:nvPicPr>
            <p:cNvPr id="19" name="Picture 18">
              <a:extLst>
                <a:ext uri="{FF2B5EF4-FFF2-40B4-BE49-F238E27FC236}">
                  <a16:creationId xmlns:a16="http://schemas.microsoft.com/office/drawing/2014/main" id="{F008C1B8-9F06-3002-FCAF-AFB4CBF3B2CF}"/>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5699067" y="2387040"/>
              <a:ext cx="6230411" cy="3640781"/>
            </a:xfrm>
            <a:prstGeom prst="rect">
              <a:avLst/>
            </a:prstGeom>
          </p:spPr>
        </p:pic>
      </p:grpSp>
      <p:grpSp>
        <p:nvGrpSpPr>
          <p:cNvPr id="25" name="Group 24">
            <a:extLst>
              <a:ext uri="{FF2B5EF4-FFF2-40B4-BE49-F238E27FC236}">
                <a16:creationId xmlns:a16="http://schemas.microsoft.com/office/drawing/2014/main" id="{53BCE4DA-7FDD-5084-2D2D-9F8A02D9C0CF}"/>
              </a:ext>
              <a:ext uri="{C183D7F6-B498-43B3-948B-1728B52AA6E4}">
                <adec:decorative xmlns:adec="http://schemas.microsoft.com/office/drawing/2017/decorative" val="1"/>
              </a:ext>
            </a:extLst>
          </p:cNvPr>
          <p:cNvGrpSpPr/>
          <p:nvPr/>
        </p:nvGrpSpPr>
        <p:grpSpPr>
          <a:xfrm>
            <a:off x="8465356" y="2184489"/>
            <a:ext cx="697832" cy="707886"/>
            <a:chOff x="4356839" y="2557229"/>
            <a:chExt cx="875724" cy="871771"/>
          </a:xfrm>
        </p:grpSpPr>
        <p:sp>
          <p:nvSpPr>
            <p:cNvPr id="24" name="Oval 23">
              <a:extLst>
                <a:ext uri="{FF2B5EF4-FFF2-40B4-BE49-F238E27FC236}">
                  <a16:creationId xmlns:a16="http://schemas.microsoft.com/office/drawing/2014/main" id="{004E1135-CA8F-6DE4-BC81-497A5BE25B45}"/>
                </a:ext>
              </a:extLst>
            </p:cNvPr>
            <p:cNvSpPr/>
            <p:nvPr/>
          </p:nvSpPr>
          <p:spPr bwMode="auto">
            <a:xfrm>
              <a:off x="4356839" y="2557229"/>
              <a:ext cx="875724" cy="871771"/>
            </a:xfrm>
            <a:prstGeom prst="ellipse">
              <a:avLst/>
            </a:prstGeom>
            <a:solidFill>
              <a:schemeClr val="bg1"/>
            </a:solidFill>
            <a:ln w="28575">
              <a:solidFill>
                <a:srgbClr val="E3E4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21" name="Picture 2">
              <a:extLst>
                <a:ext uri="{FF2B5EF4-FFF2-40B4-BE49-F238E27FC236}">
                  <a16:creationId xmlns:a16="http://schemas.microsoft.com/office/drawing/2014/main" id="{77836AA2-D618-813F-F823-1022F5E0CD85}"/>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19679" y="2709346"/>
              <a:ext cx="556211" cy="5539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5">
            <a:extLst>
              <a:ext uri="{FF2B5EF4-FFF2-40B4-BE49-F238E27FC236}">
                <a16:creationId xmlns:a16="http://schemas.microsoft.com/office/drawing/2014/main" id="{18FD7E61-BCDC-01A4-B0F9-2D101BC0A57F}"/>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 sz="1000" b="0" i="0" u="none" strike="noStrike" kern="1200" cap="none" spc="0" normalizeH="0" baseline="0" noProof="0">
                <a:ln>
                  <a:noFill/>
                </a:ln>
                <a:solidFill>
                  <a:srgbClr val="000000"/>
                </a:solidFill>
                <a:effectLst/>
                <a:uLnTx/>
                <a:uFillTx/>
                <a:latin typeface="Segoe UI"/>
                <a:ea typeface="+mn-ea"/>
                <a:cs typeface="+mn-cs"/>
              </a:rPr>
              <a:t>© Derechos de autor de Microsoft Corporation. Todos los derechos reservados.</a:t>
            </a:r>
          </a:p>
        </p:txBody>
      </p:sp>
    </p:spTree>
    <p:extLst>
      <p:ext uri="{BB962C8B-B14F-4D97-AF65-F5344CB8AC3E}">
        <p14:creationId xmlns:p14="http://schemas.microsoft.com/office/powerpoint/2010/main" val="6805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B66D-D750-9D1E-E46C-FD98E5DA063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37E06F7A-95A2-1CBC-3E5E-BAF22766CFE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46A605A4-F066-8C9E-5A38-FA4AAC89F022}"/>
              </a:ext>
            </a:extLst>
          </p:cNvPr>
          <p:cNvSpPr>
            <a:spLocks noGrp="1"/>
          </p:cNvSpPr>
          <p:nvPr>
            <p:ph type="title"/>
          </p:nvPr>
        </p:nvSpPr>
        <p:spPr>
          <a:xfrm>
            <a:off x="586740" y="455544"/>
            <a:ext cx="11018520" cy="553998"/>
          </a:xfrm>
        </p:spPr>
        <p:txBody>
          <a:bodyPr/>
          <a:lstStyle/>
          <a:p>
            <a:r>
              <a:rPr lang="es" noProof="0"/>
              <a:t>Conoce a tu compañero de trabajo de IA</a:t>
            </a:r>
          </a:p>
        </p:txBody>
      </p:sp>
      <p:sp>
        <p:nvSpPr>
          <p:cNvPr id="1050" name="2. Slide Title">
            <a:extLst>
              <a:ext uri="{FF2B5EF4-FFF2-40B4-BE49-F238E27FC236}">
                <a16:creationId xmlns:a16="http://schemas.microsoft.com/office/drawing/2014/main" id="{E49509AD-110D-7585-73A1-6ACF88F651D6}"/>
              </a:ext>
            </a:extLst>
          </p:cNvPr>
          <p:cNvSpPr txBox="1">
            <a:spLocks/>
          </p:cNvSpPr>
          <p:nvPr>
            <p:custDataLst>
              <p:tags r:id="rId1"/>
            </p:custDataLst>
          </p:nvPr>
        </p:nvSpPr>
        <p:spPr>
          <a:xfrm>
            <a:off x="586740" y="1087643"/>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Ejemplos de cómo la IA puede ayudarte con las tareas cotidianas en el trabajo</a:t>
            </a:r>
          </a:p>
        </p:txBody>
      </p:sp>
      <p:pic>
        <p:nvPicPr>
          <p:cNvPr id="1052" name="Picture 1051">
            <a:extLst>
              <a:ext uri="{FF2B5EF4-FFF2-40B4-BE49-F238E27FC236}">
                <a16:creationId xmlns:a16="http://schemas.microsoft.com/office/drawing/2014/main" id="{78125F11-E73A-6994-E13B-B7D470AF4B7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1407A61-CE89-A2E9-D1D7-20E7F34F54E2}"/>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73900" y="169139"/>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a:extLst>
              <a:ext uri="{FF2B5EF4-FFF2-40B4-BE49-F238E27FC236}">
                <a16:creationId xmlns:a16="http://schemas.microsoft.com/office/drawing/2014/main" id="{63A93515-DD34-2396-D305-4005F3DB65C6}"/>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8A33364A-D1FE-437A-6856-93A1FF8B661F}"/>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CC592CED-36C2-0236-7C50-417FE971C52F}"/>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1"/>
                </a:solidFill>
                <a:effectLst/>
                <a:uLnTx/>
                <a:uFillTx/>
                <a:latin typeface="+mj-lt"/>
                <a:ea typeface="+mj-ea"/>
                <a:cs typeface="+mj-cs"/>
              </a:rPr>
              <a:t>Reuniones y colaboración</a:t>
            </a:r>
          </a:p>
        </p:txBody>
      </p:sp>
      <p:sp>
        <p:nvSpPr>
          <p:cNvPr id="2" name="Freeform 8">
            <a:extLst>
              <a:ext uri="{FF2B5EF4-FFF2-40B4-BE49-F238E27FC236}">
                <a16:creationId xmlns:a16="http://schemas.microsoft.com/office/drawing/2014/main" id="{7DBCE669-1D09-81F1-ECAB-1FD0C7720D2C}"/>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02126629-4D4C-FA17-4F01-2B3B0FE886F0}"/>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DE2AD65B-1F45-35C1-51D3-3B24E8721774}"/>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2"/>
                </a:solidFill>
                <a:effectLst/>
                <a:uLnTx/>
                <a:uFillTx/>
                <a:latin typeface="+mj-lt"/>
                <a:ea typeface="+mj-ea"/>
                <a:cs typeface="+mj-cs"/>
              </a:rPr>
              <a:t>Generación de contenido</a:t>
            </a:r>
          </a:p>
        </p:txBody>
      </p:sp>
      <p:sp>
        <p:nvSpPr>
          <p:cNvPr id="3" name="Freeform 8">
            <a:extLst>
              <a:ext uri="{FF2B5EF4-FFF2-40B4-BE49-F238E27FC236}">
                <a16:creationId xmlns:a16="http://schemas.microsoft.com/office/drawing/2014/main" id="{C8A03D88-5D61-170F-CCDB-8FA085FE3A6E}"/>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114ED90B-4628-0C9C-B04D-E25944FE23CC}"/>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A43CB774-0145-FABE-4B90-F1B6D28E696D}"/>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3"/>
                </a:solidFill>
                <a:effectLst/>
                <a:uLnTx/>
                <a:uFillTx/>
                <a:latin typeface="+mj-lt"/>
                <a:ea typeface="+mj-ea"/>
                <a:cs typeface="+mj-cs"/>
              </a:rPr>
              <a:t>Productividad personal</a:t>
            </a:r>
          </a:p>
        </p:txBody>
      </p:sp>
      <p:grpSp>
        <p:nvGrpSpPr>
          <p:cNvPr id="1049" name="Group 1048" descr="Un objeto de ejemplos de cómo la IA puede ayudarte con las tareas cotidianas en el trabajo. ">
            <a:extLst>
              <a:ext uri="{FF2B5EF4-FFF2-40B4-BE49-F238E27FC236}">
                <a16:creationId xmlns:a16="http://schemas.microsoft.com/office/drawing/2014/main" id="{590DBEE0-7CE3-F8B9-BDD0-70703B4EF376}"/>
              </a:ext>
            </a:extLst>
          </p:cNvPr>
          <p:cNvGrpSpPr/>
          <p:nvPr/>
        </p:nvGrpSpPr>
        <p:grpSpPr>
          <a:xfrm>
            <a:off x="869846" y="2369159"/>
            <a:ext cx="10458659" cy="861774"/>
            <a:chOff x="869846" y="2540233"/>
            <a:chExt cx="10458659" cy="861774"/>
          </a:xfrm>
        </p:grpSpPr>
        <p:sp>
          <p:nvSpPr>
            <p:cNvPr id="8" name="Rectangle: Rounded Corners 7">
              <a:extLst>
                <a:ext uri="{FF2B5EF4-FFF2-40B4-BE49-F238E27FC236}">
                  <a16:creationId xmlns:a16="http://schemas.microsoft.com/office/drawing/2014/main" id="{10FE4908-C3A4-B953-B2E0-81C715EB8AAD}"/>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89981B2-2219-EC35-2EB3-04300C9D783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9B9F8D5-9B4A-A7B4-4DFC-293123C2CD03}"/>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D600EFBC-47F2-67C2-119B-B3282E5AB7B5}"/>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AF886DD-5745-0723-153B-26655B3ABCE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B82651A-E5E9-82D1-F893-870EDAE55C1F}"/>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53CDFFD-D1F1-88CF-1499-008BF17D24D7}"/>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Preparación automatizada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de la agenda</a:t>
              </a:r>
            </a:p>
          </p:txBody>
        </p:sp>
        <p:sp>
          <p:nvSpPr>
            <p:cNvPr id="45" name="Rectangle 44">
              <a:extLst>
                <a:ext uri="{FF2B5EF4-FFF2-40B4-BE49-F238E27FC236}">
                  <a16:creationId xmlns:a16="http://schemas.microsoft.com/office/drawing/2014/main" id="{BFF604A9-31FD-E3DE-55CD-9EB5CDD0F692}"/>
                </a:ext>
              </a:extLst>
            </p:cNvPr>
            <p:cNvSpPr>
              <a:spLocks/>
            </p:cNvSpPr>
            <p:nvPr/>
          </p:nvSpPr>
          <p:spPr bwMode="auto">
            <a:xfrm>
              <a:off x="2460993" y="274395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Recapitulación de una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reunión o charla </a:t>
              </a:r>
            </a:p>
          </p:txBody>
        </p:sp>
        <p:sp>
          <p:nvSpPr>
            <p:cNvPr id="54" name="Rectangle 53">
              <a:extLst>
                <a:ext uri="{FF2B5EF4-FFF2-40B4-BE49-F238E27FC236}">
                  <a16:creationId xmlns:a16="http://schemas.microsoft.com/office/drawing/2014/main" id="{D33D732B-FFB2-DC11-9E5A-FA75489E18E3}"/>
                </a:ext>
              </a:extLst>
            </p:cNvPr>
            <p:cNvSpPr>
              <a:spLocks/>
            </p:cNvSpPr>
            <p:nvPr/>
          </p:nvSpPr>
          <p:spPr bwMode="auto">
            <a:xfrm>
              <a:off x="4603698" y="2645057"/>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Transformar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el texto existente en otra forma</a:t>
              </a:r>
            </a:p>
          </p:txBody>
        </p:sp>
        <p:sp>
          <p:nvSpPr>
            <p:cNvPr id="58" name="Rectangle 57">
              <a:extLst>
                <a:ext uri="{FF2B5EF4-FFF2-40B4-BE49-F238E27FC236}">
                  <a16:creationId xmlns:a16="http://schemas.microsoft.com/office/drawing/2014/main" id="{F85FE668-2B49-9F66-0FD3-15059268B62E}"/>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Crear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los primeros borradores</a:t>
              </a:r>
            </a:p>
          </p:txBody>
        </p:sp>
        <p:sp>
          <p:nvSpPr>
            <p:cNvPr id="1025" name="Rectangle 1024">
              <a:extLst>
                <a:ext uri="{FF2B5EF4-FFF2-40B4-BE49-F238E27FC236}">
                  <a16:creationId xmlns:a16="http://schemas.microsoft.com/office/drawing/2014/main" id="{EAF06673-A57D-524C-44D9-C627236B6153}"/>
                </a:ext>
              </a:extLst>
            </p:cNvPr>
            <p:cNvSpPr/>
            <p:nvPr/>
          </p:nvSpPr>
          <p:spPr bwMode="auto">
            <a:xfrm>
              <a:off x="8337551" y="265677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Autor/recibir coaching en un nuevo correo electrónico</a:t>
              </a:r>
            </a:p>
          </p:txBody>
        </p:sp>
        <p:sp>
          <p:nvSpPr>
            <p:cNvPr id="1037" name="Rectangle 1036">
              <a:extLst>
                <a:ext uri="{FF2B5EF4-FFF2-40B4-BE49-F238E27FC236}">
                  <a16:creationId xmlns:a16="http://schemas.microsoft.com/office/drawing/2014/main" id="{EFF10390-9B19-5AE5-C69C-C4A5A7C1A8F3}"/>
                </a:ext>
              </a:extLst>
            </p:cNvPr>
            <p:cNvSpPr/>
            <p:nvPr/>
          </p:nvSpPr>
          <p:spPr bwMode="auto">
            <a:xfrm>
              <a:off x="9918490" y="2540233"/>
              <a:ext cx="1410015"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Q&amp;A y generación de ideas </a:t>
              </a:r>
            </a:p>
            <a:p>
              <a:pPr marL="0" marR="0" lvl="0" indent="0" algn="ctr" defTabSz="932472" rtl="0" eaLnBrk="1" fontAlgn="base" latinLnBrk="0" hangingPunct="1">
                <a:lnSpc>
                  <a:spcPct val="100000"/>
                </a:lnSpc>
                <a:spcBef>
                  <a:spcPct val="0"/>
                </a:spcBef>
                <a:spcAft>
                  <a:spcPct val="0"/>
                </a:spcAft>
                <a:buClrTx/>
                <a:buSzTx/>
                <a:buFontTx/>
                <a:buNone/>
                <a:tabLst/>
                <a:defRPr/>
              </a:pPr>
              <a:r>
                <a:rPr lang="es" sz="1400">
                  <a:solidFill>
                    <a:schemeClr val="tx2"/>
                  </a:solidFill>
                  <a:latin typeface="+mj-lt"/>
                  <a:ea typeface="+mj-ea"/>
                  <a:cs typeface="+mj-cs"/>
                </a:rPr>
                <a:t>e</a:t>
              </a:r>
              <a:r>
                <a:rPr kumimoji="0" lang="es" sz="1400" i="0" u="none" strike="noStrike" kern="1200" cap="none" spc="0" normalizeH="0" baseline="0" noProof="0">
                  <a:ln>
                    <a:noFill/>
                  </a:ln>
                  <a:solidFill>
                    <a:schemeClr val="tx2"/>
                  </a:solidFill>
                  <a:effectLst/>
                  <a:uLnTx/>
                  <a:uFillTx/>
                  <a:latin typeface="+mj-lt"/>
                  <a:ea typeface="+mj-ea"/>
                  <a:cs typeface="+mj-cs"/>
                </a:rPr>
                <a:t>n el chat</a:t>
              </a:r>
            </a:p>
          </p:txBody>
        </p:sp>
      </p:grpSp>
      <p:grpSp>
        <p:nvGrpSpPr>
          <p:cNvPr id="1048" name="Group 1047" descr="Un objeto de ejemplos de cómo la IA puede ayudarte con las tareas cotidianas en el trabajo. ">
            <a:extLst>
              <a:ext uri="{FF2B5EF4-FFF2-40B4-BE49-F238E27FC236}">
                <a16:creationId xmlns:a16="http://schemas.microsoft.com/office/drawing/2014/main" id="{A975CE9A-073A-91A7-8D8E-9E2AC1BF3DDB}"/>
              </a:ext>
            </a:extLst>
          </p:cNvPr>
          <p:cNvGrpSpPr/>
          <p:nvPr/>
        </p:nvGrpSpPr>
        <p:grpSpPr>
          <a:xfrm>
            <a:off x="869846" y="3378159"/>
            <a:ext cx="10458659" cy="683561"/>
            <a:chOff x="869846" y="3497421"/>
            <a:chExt cx="10458659" cy="683561"/>
          </a:xfrm>
        </p:grpSpPr>
        <p:sp>
          <p:nvSpPr>
            <p:cNvPr id="9" name="Rectangle: Rounded Corners 8">
              <a:extLst>
                <a:ext uri="{FF2B5EF4-FFF2-40B4-BE49-F238E27FC236}">
                  <a16:creationId xmlns:a16="http://schemas.microsoft.com/office/drawing/2014/main" id="{D7DA200A-F781-1BD7-70DA-0CA0D26F0779}"/>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E561308-2E75-E6BB-DB8C-94E69DE486FB}"/>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0420FA5D-033D-66C0-2C51-F0077EB7F896}"/>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6AAC917-E3AC-D8F9-44D4-73108594E903}"/>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E9F9C26-CC4F-7A84-778D-7217C9C38C25}"/>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F50599D2-2941-52B3-BFE4-67DEB1026DCB}"/>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F7F9666-0BBF-6F4B-4D7E-794E69CA0F8E}"/>
                </a:ext>
              </a:extLst>
            </p:cNvPr>
            <p:cNvSpPr>
              <a:spLocks/>
            </p:cNvSpPr>
            <p:nvPr/>
          </p:nvSpPr>
          <p:spPr bwMode="auto">
            <a:xfrm>
              <a:off x="869846" y="3624409"/>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Resumen y notas de la reunión </a:t>
              </a:r>
            </a:p>
          </p:txBody>
        </p:sp>
        <p:sp>
          <p:nvSpPr>
            <p:cNvPr id="46" name="Rectangle 45">
              <a:extLst>
                <a:ext uri="{FF2B5EF4-FFF2-40B4-BE49-F238E27FC236}">
                  <a16:creationId xmlns:a16="http://schemas.microsoft.com/office/drawing/2014/main" id="{AFCFAB1E-9F7E-A883-CFE3-F19CA75B03BA}"/>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Análisis de sentimiento en vivo</a:t>
              </a:r>
            </a:p>
          </p:txBody>
        </p:sp>
        <p:sp>
          <p:nvSpPr>
            <p:cNvPr id="55" name="Rectangle 54">
              <a:extLst>
                <a:ext uri="{FF2B5EF4-FFF2-40B4-BE49-F238E27FC236}">
                  <a16:creationId xmlns:a16="http://schemas.microsoft.com/office/drawing/2014/main" id="{D9068669-36EE-35DE-63BF-DC7C3660CACF}"/>
                </a:ext>
              </a:extLst>
            </p:cNvPr>
            <p:cNvSpPr>
              <a:spLocks/>
            </p:cNvSpPr>
            <p:nvPr/>
          </p:nvSpPr>
          <p:spPr bwMode="auto">
            <a:xfrm>
              <a:off x="4603698" y="350569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Edita y adapta el contenido/form</a:t>
              </a:r>
              <a:r>
                <a:rPr kumimoji="0" lang="es" sz="1400" i="0" u="sng" strike="noStrike" kern="1200" cap="none" spc="0" normalizeH="0" baseline="0" noProof="0">
                  <a:ln>
                    <a:noFill/>
                  </a:ln>
                  <a:solidFill>
                    <a:schemeClr val="tx2"/>
                  </a:solidFill>
                  <a:effectLst/>
                  <a:uLnTx/>
                  <a:uFillTx/>
                  <a:latin typeface="+mj-lt"/>
                  <a:ea typeface="+mj-ea"/>
                  <a:cs typeface="+mj-cs"/>
                </a:rPr>
                <a:t>a</a:t>
              </a:r>
              <a:r>
                <a:rPr kumimoji="0" lang="es" sz="1400" i="0" u="none" strike="noStrike" kern="1200" cap="none" spc="0" normalizeH="0" baseline="0" noProof="0">
                  <a:ln>
                    <a:noFill/>
                  </a:ln>
                  <a:solidFill>
                    <a:schemeClr val="tx2"/>
                  </a:solidFill>
                  <a:effectLst/>
                  <a:uLnTx/>
                  <a:uFillTx/>
                  <a:latin typeface="+mj-lt"/>
                  <a:ea typeface="+mj-ea"/>
                  <a:cs typeface="+mj-cs"/>
                </a:rPr>
                <a:t>to</a:t>
              </a:r>
            </a:p>
          </p:txBody>
        </p:sp>
        <p:sp>
          <p:nvSpPr>
            <p:cNvPr id="59" name="Rectangle 58">
              <a:extLst>
                <a:ext uri="{FF2B5EF4-FFF2-40B4-BE49-F238E27FC236}">
                  <a16:creationId xmlns:a16="http://schemas.microsoft.com/office/drawing/2014/main" id="{ED171065-F639-4ECD-9465-0CBC2725C859}"/>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Añade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más contexto</a:t>
              </a:r>
            </a:p>
          </p:txBody>
        </p:sp>
        <p:sp>
          <p:nvSpPr>
            <p:cNvPr id="1035" name="Rectangle 1034">
              <a:extLst>
                <a:ext uri="{FF2B5EF4-FFF2-40B4-BE49-F238E27FC236}">
                  <a16:creationId xmlns:a16="http://schemas.microsoft.com/office/drawing/2014/main" id="{62B4ADB6-FBAE-CD52-C5E2-3566E713E298}"/>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Respuesta sugerida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a los hilos</a:t>
              </a:r>
            </a:p>
          </p:txBody>
        </p:sp>
        <p:sp>
          <p:nvSpPr>
            <p:cNvPr id="1042" name="Rectangle 1041">
              <a:extLst>
                <a:ext uri="{FF2B5EF4-FFF2-40B4-BE49-F238E27FC236}">
                  <a16:creationId xmlns:a16="http://schemas.microsoft.com/office/drawing/2014/main" id="{9666960A-B6AF-50F8-8F91-C0DC6386C7BC}"/>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notas</a:t>
              </a:r>
            </a:p>
          </p:txBody>
        </p:sp>
      </p:grpSp>
      <p:grpSp>
        <p:nvGrpSpPr>
          <p:cNvPr id="1047" name="Group 1046" descr="Un objeto de ejemplos de cómo la IA puede ayudarte con las tareas cotidianas en el trabajo. ">
            <a:extLst>
              <a:ext uri="{FF2B5EF4-FFF2-40B4-BE49-F238E27FC236}">
                <a16:creationId xmlns:a16="http://schemas.microsoft.com/office/drawing/2014/main" id="{3580F1B9-9CA4-2A9D-1728-B6AF03D39359}"/>
              </a:ext>
            </a:extLst>
          </p:cNvPr>
          <p:cNvGrpSpPr/>
          <p:nvPr/>
        </p:nvGrpSpPr>
        <p:grpSpPr>
          <a:xfrm>
            <a:off x="869846" y="4251982"/>
            <a:ext cx="10458659" cy="683561"/>
            <a:chOff x="869846" y="4235647"/>
            <a:chExt cx="10458659" cy="683561"/>
          </a:xfrm>
        </p:grpSpPr>
        <p:sp>
          <p:nvSpPr>
            <p:cNvPr id="10" name="Rectangle: Rounded Corners 9">
              <a:extLst>
                <a:ext uri="{FF2B5EF4-FFF2-40B4-BE49-F238E27FC236}">
                  <a16:creationId xmlns:a16="http://schemas.microsoft.com/office/drawing/2014/main" id="{CE5177AE-05F7-301B-D2C6-89A37184004A}"/>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4247A7F-0D8A-8AEF-3E10-9D266C8732B4}"/>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E35D196-7677-69CE-1AF3-7A71FC8D906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57B9DFD-E0CD-D756-76CA-9FF1FECC942D}"/>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0CEBCE0-1834-F6AA-F56F-B10B5511C783}"/>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F2DAEA84-CE5F-95E1-84CE-B6B4C33A46DB}"/>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21B0384-9BF7-FA59-8AC0-B2ED031FB7DB}"/>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Acciones del siguiente paso</a:t>
              </a:r>
            </a:p>
          </p:txBody>
        </p:sp>
        <p:sp>
          <p:nvSpPr>
            <p:cNvPr id="48" name="Rectangle 47">
              <a:extLst>
                <a:ext uri="{FF2B5EF4-FFF2-40B4-BE49-F238E27FC236}">
                  <a16:creationId xmlns:a16="http://schemas.microsoft.com/office/drawing/2014/main" id="{395F46FE-BA85-45B4-AF7B-DFFF8590FF79}"/>
                </a:ext>
              </a:extLst>
            </p:cNvPr>
            <p:cNvSpPr>
              <a:spLocks/>
            </p:cNvSpPr>
            <p:nvPr/>
          </p:nvSpPr>
          <p:spPr bwMode="auto">
            <a:xfrm>
              <a:off x="2450785" y="4447274"/>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Traducción de idiomas</a:t>
              </a:r>
            </a:p>
          </p:txBody>
        </p:sp>
        <p:sp>
          <p:nvSpPr>
            <p:cNvPr id="56" name="Rectangle 55">
              <a:extLst>
                <a:ext uri="{FF2B5EF4-FFF2-40B4-BE49-F238E27FC236}">
                  <a16:creationId xmlns:a16="http://schemas.microsoft.com/office/drawing/2014/main" id="{A036F37F-8E59-1EF2-AAF3-472520778AE5}"/>
                </a:ext>
              </a:extLst>
            </p:cNvPr>
            <p:cNvSpPr>
              <a:spLocks/>
            </p:cNvSpPr>
            <p:nvPr/>
          </p:nvSpPr>
          <p:spPr bwMode="auto">
            <a:xfrm>
              <a:off x="4603698" y="434729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 el contenido del</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mazo</a:t>
              </a:r>
            </a:p>
          </p:txBody>
        </p:sp>
        <p:sp>
          <p:nvSpPr>
            <p:cNvPr id="60" name="Rectangle 59">
              <a:extLst>
                <a:ext uri="{FF2B5EF4-FFF2-40B4-BE49-F238E27FC236}">
                  <a16:creationId xmlns:a16="http://schemas.microsoft.com/office/drawing/2014/main" id="{16EE9C37-8044-89A1-9F3F-3934383D0F42}"/>
                </a:ext>
              </a:extLst>
            </p:cNvPr>
            <p:cNvSpPr>
              <a:spLocks/>
            </p:cNvSpPr>
            <p:nvPr/>
          </p:nvSpPr>
          <p:spPr bwMode="auto">
            <a:xfrm>
              <a:off x="6184637" y="436783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textos largos</a:t>
              </a:r>
            </a:p>
          </p:txBody>
        </p:sp>
        <p:sp>
          <p:nvSpPr>
            <p:cNvPr id="1036" name="Rectangle 1035">
              <a:extLst>
                <a:ext uri="{FF2B5EF4-FFF2-40B4-BE49-F238E27FC236}">
                  <a16:creationId xmlns:a16="http://schemas.microsoft.com/office/drawing/2014/main" id="{4D68D210-851E-89BE-10F7-945F45E7C489}"/>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hilos largos</a:t>
              </a:r>
            </a:p>
          </p:txBody>
        </p:sp>
        <p:sp>
          <p:nvSpPr>
            <p:cNvPr id="1043" name="Rectangle 1042">
              <a:extLst>
                <a:ext uri="{FF2B5EF4-FFF2-40B4-BE49-F238E27FC236}">
                  <a16:creationId xmlns:a16="http://schemas.microsoft.com/office/drawing/2014/main" id="{559D78EF-6FDA-9CC8-6676-4BDDF0DCFE2D}"/>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Crear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listas de tareas </a:t>
              </a:r>
            </a:p>
          </p:txBody>
        </p:sp>
      </p:grpSp>
      <p:grpSp>
        <p:nvGrpSpPr>
          <p:cNvPr id="1046" name="Group 1045" descr="Un objeto con ejemplos de cómo la IA puede ayudarte con las tareas cotidianas en el trabajo. ">
            <a:extLst>
              <a:ext uri="{FF2B5EF4-FFF2-40B4-BE49-F238E27FC236}">
                <a16:creationId xmlns:a16="http://schemas.microsoft.com/office/drawing/2014/main" id="{8086439B-F1C2-6D50-64B7-19F9D27049CD}"/>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E1CD3067-A01E-3998-8D34-B8F2983D1424}"/>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3764DC1-518B-300E-27B2-3F4B4FAEF10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C24D4C5-40A1-ED4C-856E-F9E9E2E92C98}"/>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637FFAAB-19FF-24CB-81EA-E8D50202A362}"/>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081F6A-2487-273D-C483-D9B41913A5B3}"/>
                </a:ext>
              </a:extLst>
            </p:cNvPr>
            <p:cNvSpPr>
              <a:spLocks/>
            </p:cNvSpPr>
            <p:nvPr/>
          </p:nvSpPr>
          <p:spPr bwMode="auto">
            <a:xfrm>
              <a:off x="869846" y="5197456"/>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Hacer preguntas sobre una reunión o un chat</a:t>
              </a:r>
            </a:p>
          </p:txBody>
        </p:sp>
        <p:sp>
          <p:nvSpPr>
            <p:cNvPr id="49" name="Rectangle 48">
              <a:extLst>
                <a:ext uri="{FF2B5EF4-FFF2-40B4-BE49-F238E27FC236}">
                  <a16:creationId xmlns:a16="http://schemas.microsoft.com/office/drawing/2014/main" id="{3BD1DAC5-C8B1-790C-B00E-2AB334A05F2F}"/>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Lluvia de ideas colaborativa</a:t>
              </a:r>
            </a:p>
          </p:txBody>
        </p:sp>
        <p:sp>
          <p:nvSpPr>
            <p:cNvPr id="57" name="Rectangle 56">
              <a:extLst>
                <a:ext uri="{FF2B5EF4-FFF2-40B4-BE49-F238E27FC236}">
                  <a16:creationId xmlns:a16="http://schemas.microsoft.com/office/drawing/2014/main" id="{9D71401B-E6C4-387C-88BE-216E525E6904}"/>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Extraer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los siguientes pasos</a:t>
              </a:r>
            </a:p>
          </p:txBody>
        </p:sp>
        <p:sp>
          <p:nvSpPr>
            <p:cNvPr id="61" name="Rectangle 60">
              <a:extLst>
                <a:ext uri="{FF2B5EF4-FFF2-40B4-BE49-F238E27FC236}">
                  <a16:creationId xmlns:a16="http://schemas.microsoft.com/office/drawing/2014/main" id="{8222363A-196F-85CA-20CC-EC8866FD20CC}"/>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Hacer preguntas sobre el contenido del documento</a:t>
              </a:r>
            </a:p>
          </p:txBody>
        </p:sp>
      </p:grpSp>
      <p:pic>
        <p:nvPicPr>
          <p:cNvPr id="32" name="Picture 31">
            <a:extLst>
              <a:ext uri="{FF2B5EF4-FFF2-40B4-BE49-F238E27FC236}">
                <a16:creationId xmlns:a16="http://schemas.microsoft.com/office/drawing/2014/main" id="{A13B22F1-3057-D757-1BCE-D93F4002052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495889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6D29-1677-259C-7FDD-DABDBDD96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2E1AC-2DE8-DEB4-17E4-5EF8427C5E5E}"/>
              </a:ext>
            </a:extLst>
          </p:cNvPr>
          <p:cNvSpPr>
            <a:spLocks noGrp="1"/>
          </p:cNvSpPr>
          <p:nvPr>
            <p:ph type="title"/>
          </p:nvPr>
        </p:nvSpPr>
        <p:spPr>
          <a:xfrm>
            <a:off x="585215" y="2423825"/>
            <a:ext cx="9637307" cy="1107996"/>
          </a:xfrm>
        </p:spPr>
        <p:txBody>
          <a:bodyPr/>
          <a:lstStyle/>
          <a:p>
            <a:r>
              <a:rPr lang="es" noProof="0"/>
              <a:t>3: Resuelva problemas de trabajo de la vida real </a:t>
            </a:r>
            <a:br>
              <a:rPr lang="en-US" noProof="0"/>
            </a:br>
            <a:r>
              <a:rPr lang="es" noProof="0"/>
              <a:t>con IA</a:t>
            </a:r>
          </a:p>
        </p:txBody>
      </p:sp>
      <p:sp>
        <p:nvSpPr>
          <p:cNvPr id="5" name="Text Placeholder 4">
            <a:extLst>
              <a:ext uri="{FF2B5EF4-FFF2-40B4-BE49-F238E27FC236}">
                <a16:creationId xmlns:a16="http://schemas.microsoft.com/office/drawing/2014/main" id="{A171E5E6-C826-7DCE-13F9-8C69C1B0F723}"/>
              </a:ext>
            </a:extLst>
          </p:cNvPr>
          <p:cNvSpPr>
            <a:spLocks noGrp="1"/>
          </p:cNvSpPr>
          <p:nvPr>
            <p:ph type="body" sz="quarter" idx="12"/>
          </p:nvPr>
        </p:nvSpPr>
        <p:spPr>
          <a:xfrm>
            <a:off x="585216" y="3751542"/>
            <a:ext cx="6217920" cy="307777"/>
          </a:xfrm>
        </p:spPr>
        <p:txBody>
          <a:bodyPr/>
          <a:lstStyle/>
          <a:p>
            <a:r>
              <a:rPr lang="es" sz="2000" noProof="0"/>
              <a:t>Descubre tu Kickstarter de IA</a:t>
            </a:r>
          </a:p>
        </p:txBody>
      </p:sp>
    </p:spTree>
    <p:extLst>
      <p:ext uri="{BB962C8B-B14F-4D97-AF65-F5344CB8AC3E}">
        <p14:creationId xmlns:p14="http://schemas.microsoft.com/office/powerpoint/2010/main" val="161144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8906-2749-1199-7822-77C1785DEAED}"/>
            </a:ext>
          </a:extLst>
        </p:cNvPr>
        <p:cNvGrpSpPr/>
        <p:nvPr/>
      </p:nvGrpSpPr>
      <p:grpSpPr>
        <a:xfrm>
          <a:off x="0" y="0"/>
          <a:ext cx="0" cy="0"/>
          <a:chOff x="0" y="0"/>
          <a:chExt cx="0" cy="0"/>
        </a:xfrm>
      </p:grpSpPr>
      <p:sp>
        <p:nvSpPr>
          <p:cNvPr id="5" name="Title 25">
            <a:extLst>
              <a:ext uri="{FF2B5EF4-FFF2-40B4-BE49-F238E27FC236}">
                <a16:creationId xmlns:a16="http://schemas.microsoft.com/office/drawing/2014/main" id="{9D51E5F3-8E9A-6354-34DB-A274342624CD}"/>
              </a:ext>
            </a:extLst>
          </p:cNvPr>
          <p:cNvSpPr txBox="1">
            <a:spLocks noGrp="1"/>
          </p:cNvSpPr>
          <p:nvPr>
            <p:ph type="title" idx="4294967295"/>
          </p:nvPr>
        </p:nvSpPr>
        <p:spPr>
          <a:xfrm>
            <a:off x="457194" y="438518"/>
            <a:ext cx="11663269" cy="53860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 sz="2900" b="0" i="0" u="none" strike="noStrike" kern="1200" cap="none" spc="-50" normalizeH="0" baseline="0" noProof="0">
                <a:ln w="3175">
                  <a:noFill/>
                </a:ln>
                <a:solidFill>
                  <a:schemeClr val="tx1"/>
                </a:solidFill>
                <a:effectLst/>
                <a:uLnTx/>
                <a:uFillTx/>
                <a:latin typeface="+mj-lt"/>
                <a:ea typeface="+mn-ea"/>
                <a:cs typeface="Segoe UI" pitchFamily="34" charset="0"/>
              </a:rPr>
              <a:t>Las empresas están transformando la forma en que trabajan con la IA </a:t>
            </a:r>
            <a:endParaRPr kumimoji="0" lang="en-US" sz="2900" b="0" i="0" u="none" strike="noStrike" kern="1200" cap="none" spc="0" normalizeH="0" baseline="0" noProof="0">
              <a:ln w="3175">
                <a:noFill/>
              </a:ln>
              <a:solidFill>
                <a:schemeClr val="tx1"/>
              </a:solidFill>
              <a:effectLst/>
              <a:uLnTx/>
              <a:uFillTx/>
              <a:latin typeface="+mj-lt"/>
              <a:ea typeface="+mn-ea"/>
              <a:cs typeface="Segoe UI" pitchFamily="34" charset="0"/>
            </a:endParaRPr>
          </a:p>
        </p:txBody>
      </p:sp>
      <p:sp>
        <p:nvSpPr>
          <p:cNvPr id="13" name="2. Slide Title">
            <a:extLst>
              <a:ext uri="{FF2B5EF4-FFF2-40B4-BE49-F238E27FC236}">
                <a16:creationId xmlns:a16="http://schemas.microsoft.com/office/drawing/2014/main" id="{EC0EB5A6-EDC4-50EE-330B-0A7B5B188432}"/>
              </a:ext>
            </a:extLst>
          </p:cNvPr>
          <p:cNvSpPr txBox="1">
            <a:spLocks/>
          </p:cNvSpPr>
          <p:nvPr>
            <p:custDataLst>
              <p:tags r:id="rId1"/>
            </p:custDataLst>
          </p:nvPr>
        </p:nvSpPr>
        <p:spPr>
          <a:xfrm>
            <a:off x="586740" y="114802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Ejemplos reales de aplicaciones de IA en empresas</a:t>
            </a:r>
          </a:p>
        </p:txBody>
      </p:sp>
      <p:sp>
        <p:nvSpPr>
          <p:cNvPr id="9" name="Rectangle: Rounded Corners 10">
            <a:extLst>
              <a:ext uri="{FF2B5EF4-FFF2-40B4-BE49-F238E27FC236}">
                <a16:creationId xmlns:a16="http://schemas.microsoft.com/office/drawing/2014/main" id="{40787F27-A2E6-0CC8-AD24-DE78BA038988}"/>
              </a:ext>
            </a:extLst>
          </p:cNvPr>
          <p:cNvSpPr/>
          <p:nvPr/>
        </p:nvSpPr>
        <p:spPr>
          <a:xfrm>
            <a:off x="631786" y="1719803"/>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Productividad</a:t>
            </a:r>
          </a:p>
        </p:txBody>
      </p:sp>
      <p:sp>
        <p:nvSpPr>
          <p:cNvPr id="61" name="TextBox 60">
            <a:extLst>
              <a:ext uri="{FF2B5EF4-FFF2-40B4-BE49-F238E27FC236}">
                <a16:creationId xmlns:a16="http://schemas.microsoft.com/office/drawing/2014/main" id="{EA3EB4AA-0C5B-642C-97CC-862A9CA967B7}"/>
              </a:ext>
            </a:extLst>
          </p:cNvPr>
          <p:cNvSpPr txBox="1"/>
          <p:nvPr/>
        </p:nvSpPr>
        <p:spPr>
          <a:xfrm>
            <a:off x="501347" y="2166718"/>
            <a:ext cx="3542484" cy="523220"/>
          </a:xfrm>
          <a:prstGeom prst="rect">
            <a:avLst/>
          </a:prstGeom>
          <a:noFill/>
        </p:spPr>
        <p:txBody>
          <a:bodyPr wrap="square">
            <a:spAutoFit/>
          </a:bodyPr>
          <a:lstStyle/>
          <a:p>
            <a:r>
              <a:rPr lang="es" sz="1400" noProof="0"/>
              <a:t>Mayor velocidad, escalabilidad y ahorro de tiempo para problemas más complejos</a:t>
            </a:r>
          </a:p>
        </p:txBody>
      </p:sp>
      <p:cxnSp>
        <p:nvCxnSpPr>
          <p:cNvPr id="1024" name="Straight Connector 1023">
            <a:extLst>
              <a:ext uri="{FF2B5EF4-FFF2-40B4-BE49-F238E27FC236}">
                <a16:creationId xmlns:a16="http://schemas.microsoft.com/office/drawing/2014/main" id="{B5EAE2FE-040E-A65F-603B-D9FA8D6AAB1D}"/>
              </a:ext>
              <a:ext uri="{C183D7F6-B498-43B3-948B-1728B52AA6E4}">
                <adec:decorative xmlns:adec="http://schemas.microsoft.com/office/drawing/2017/decorative" val="1"/>
              </a:ext>
            </a:extLst>
          </p:cNvPr>
          <p:cNvCxnSpPr>
            <a:cxnSpLocks/>
          </p:cNvCxnSpPr>
          <p:nvPr/>
        </p:nvCxnSpPr>
        <p:spPr>
          <a:xfrm>
            <a:off x="586740" y="2847661"/>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7" name="Picture 2" descr="Honeywell">
            <a:extLst>
              <a:ext uri="{FF2B5EF4-FFF2-40B4-BE49-F238E27FC236}">
                <a16:creationId xmlns:a16="http://schemas.microsoft.com/office/drawing/2014/main" id="{CCF3AA95-FCCB-3420-5EA1-377D11556BE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786" y="3131382"/>
            <a:ext cx="1701251" cy="328744"/>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3CE6038B-2080-92D8-29DB-5F041EDA5142}"/>
              </a:ext>
            </a:extLst>
          </p:cNvPr>
          <p:cNvSpPr txBox="1"/>
          <p:nvPr/>
        </p:nvSpPr>
        <p:spPr>
          <a:xfrm>
            <a:off x="631786" y="3555428"/>
            <a:ext cx="3248706"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92 minutos ahorrados por semana por persona </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Casi 2 semanas por persona al año</a:t>
            </a:r>
          </a:p>
        </p:txBody>
      </p:sp>
      <p:pic>
        <p:nvPicPr>
          <p:cNvPr id="1039" name="Picture 14" descr="Socios – Foro de Innovación Transaccional">
            <a:extLst>
              <a:ext uri="{FF2B5EF4-FFF2-40B4-BE49-F238E27FC236}">
                <a16:creationId xmlns:a16="http://schemas.microsoft.com/office/drawing/2014/main" id="{B72EAADB-C98C-D5F2-3BA6-B3B0B3D363B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786" y="4566301"/>
            <a:ext cx="1632474" cy="608483"/>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98F4A4A1-3BDF-3DA3-1198-FF25BB1ACC2A}"/>
              </a:ext>
            </a:extLst>
          </p:cNvPr>
          <p:cNvSpPr txBox="1"/>
          <p:nvPr/>
        </p:nvSpPr>
        <p:spPr>
          <a:xfrm>
            <a:off x="616807" y="5247354"/>
            <a:ext cx="3329762" cy="723275"/>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El tiempo del equipo de marketing para crear</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contenido nuevo se redujo en un 67%</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7 meses de trabajo completado en 7 semanas</a:t>
            </a:r>
          </a:p>
        </p:txBody>
      </p:sp>
      <p:cxnSp>
        <p:nvCxnSpPr>
          <p:cNvPr id="1073" name="Straight Connector 1072">
            <a:extLst>
              <a:ext uri="{FF2B5EF4-FFF2-40B4-BE49-F238E27FC236}">
                <a16:creationId xmlns:a16="http://schemas.microsoft.com/office/drawing/2014/main" id="{55DF06F7-69C0-8C2C-6B14-6C037C20D8DD}"/>
              </a:ext>
              <a:ext uri="{C183D7F6-B498-43B3-948B-1728B52AA6E4}">
                <adec:decorative xmlns:adec="http://schemas.microsoft.com/office/drawing/2017/decorative" val="1"/>
              </a:ext>
            </a:extLst>
          </p:cNvPr>
          <p:cNvCxnSpPr>
            <a:cxnSpLocks/>
          </p:cNvCxnSpPr>
          <p:nvPr/>
        </p:nvCxnSpPr>
        <p:spPr>
          <a:xfrm>
            <a:off x="4179026"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64A39E64-A245-37CB-5469-12CC45375382}"/>
              </a:ext>
            </a:extLst>
          </p:cNvPr>
          <p:cNvSpPr/>
          <p:nvPr/>
        </p:nvSpPr>
        <p:spPr>
          <a:xfrm>
            <a:off x="4396505" y="1719802"/>
            <a:ext cx="3354323"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Eficiencia y Optimización</a:t>
            </a:r>
          </a:p>
        </p:txBody>
      </p:sp>
      <p:sp>
        <p:nvSpPr>
          <p:cNvPr id="62" name="TextBox 61">
            <a:extLst>
              <a:ext uri="{FF2B5EF4-FFF2-40B4-BE49-F238E27FC236}">
                <a16:creationId xmlns:a16="http://schemas.microsoft.com/office/drawing/2014/main" id="{1FAF25FA-56BB-C5C9-59B7-A0E9E16C2687}"/>
              </a:ext>
            </a:extLst>
          </p:cNvPr>
          <p:cNvSpPr txBox="1"/>
          <p:nvPr/>
        </p:nvSpPr>
        <p:spPr>
          <a:xfrm>
            <a:off x="4332711" y="2107726"/>
            <a:ext cx="3569224" cy="523220"/>
          </a:xfrm>
          <a:prstGeom prst="rect">
            <a:avLst/>
          </a:prstGeom>
          <a:noFill/>
        </p:spPr>
        <p:txBody>
          <a:bodyPr wrap="square">
            <a:spAutoFit/>
          </a:bodyPr>
          <a:lstStyle/>
          <a:p>
            <a:r>
              <a:rPr lang="es" sz="1400" noProof="0"/>
              <a:t>Flujos de trabajo optimizados, precisión mejorada y costos operativos reducidos</a:t>
            </a:r>
          </a:p>
        </p:txBody>
      </p:sp>
      <p:cxnSp>
        <p:nvCxnSpPr>
          <p:cNvPr id="1048" name="Straight Connector 1047">
            <a:extLst>
              <a:ext uri="{FF2B5EF4-FFF2-40B4-BE49-F238E27FC236}">
                <a16:creationId xmlns:a16="http://schemas.microsoft.com/office/drawing/2014/main" id="{7F411810-65FE-17B7-05A5-13C657EC9F0A}"/>
              </a:ext>
              <a:ext uri="{C183D7F6-B498-43B3-948B-1728B52AA6E4}">
                <adec:decorative xmlns:adec="http://schemas.microsoft.com/office/drawing/2017/decorative" val="1"/>
              </a:ext>
            </a:extLst>
          </p:cNvPr>
          <p:cNvCxnSpPr>
            <a:cxnSpLocks/>
          </p:cNvCxnSpPr>
          <p:nvPr/>
        </p:nvCxnSpPr>
        <p:spPr>
          <a:xfrm>
            <a:off x="4462048"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3" name="Picture 16" descr="Captura de pantalla de una entidad legal con el nombre de Lumen.">
            <a:extLst>
              <a:ext uri="{FF2B5EF4-FFF2-40B4-BE49-F238E27FC236}">
                <a16:creationId xmlns:a16="http://schemas.microsoft.com/office/drawing/2014/main" id="{18939DDB-2D87-7FEC-49F8-AE0128485FA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4562512" y="3131382"/>
            <a:ext cx="1617737" cy="240739"/>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751583E9-A182-66EC-7980-42FF0517E752}"/>
              </a:ext>
            </a:extLst>
          </p:cNvPr>
          <p:cNvSpPr txBox="1"/>
          <p:nvPr/>
        </p:nvSpPr>
        <p:spPr>
          <a:xfrm>
            <a:off x="4443752" y="3486345"/>
            <a:ext cx="3569223" cy="1154162"/>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Los vendedores aumentaron las llamadas salientes en un 40% debido a la eficiencia de los procesos</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Ganancias de ingresos anuales proyectadas de $ 50 millones</a:t>
            </a:r>
            <a:endParaRPr kumimoji="0" lang="en-US" sz="1400" b="1" i="0" u="none" strike="noStrike" kern="1200" cap="none" spc="0" normalizeH="0" baseline="0" noProof="0">
              <a:ln>
                <a:noFill/>
              </a:ln>
              <a:solidFill>
                <a:srgbClr val="000000"/>
              </a:solidFill>
              <a:effectLst/>
              <a:uLnTx/>
              <a:uFillTx/>
              <a:latin typeface="Segoe Sans Display Semibold"/>
              <a:ea typeface="+mn-ea"/>
              <a:cs typeface="Segoe Sans Display Semilight" pitchFamily="2" charset="0"/>
            </a:endParaRPr>
          </a:p>
        </p:txBody>
      </p:sp>
      <p:pic>
        <p:nvPicPr>
          <p:cNvPr id="1052" name="Picture 2" descr="Logotipo de Dow Imagen PNG - PurePNG | Biblioteca de imágenes PNG CC0 transparente gratuita">
            <a:extLst>
              <a:ext uri="{FF2B5EF4-FFF2-40B4-BE49-F238E27FC236}">
                <a16:creationId xmlns:a16="http://schemas.microsoft.com/office/drawing/2014/main" id="{0135D1AD-7FAC-4203-B174-85D43C0B132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441693" y="4725698"/>
            <a:ext cx="1699098" cy="610835"/>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FD2C05F-04C1-6929-47A9-787060AF7B69}"/>
              </a:ext>
            </a:extLst>
          </p:cNvPr>
          <p:cNvSpPr txBox="1"/>
          <p:nvPr/>
        </p:nvSpPr>
        <p:spPr>
          <a:xfrm>
            <a:off x="4425956" y="5146796"/>
            <a:ext cx="3395841" cy="1015663"/>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Automatice el análisis de facturas de envío</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Anticipe millones de dólares ahorrados en operaciones de envío en el primer año</a:t>
            </a:r>
          </a:p>
        </p:txBody>
      </p:sp>
      <p:cxnSp>
        <p:nvCxnSpPr>
          <p:cNvPr id="1076" name="Straight Connector 1075">
            <a:extLst>
              <a:ext uri="{FF2B5EF4-FFF2-40B4-BE49-F238E27FC236}">
                <a16:creationId xmlns:a16="http://schemas.microsoft.com/office/drawing/2014/main" id="{994CCADC-3E31-D96E-9A77-BDA20A422768}"/>
              </a:ext>
              <a:ext uri="{C183D7F6-B498-43B3-948B-1728B52AA6E4}">
                <adec:decorative xmlns:adec="http://schemas.microsoft.com/office/drawing/2017/decorative" val="1"/>
              </a:ext>
            </a:extLst>
          </p:cNvPr>
          <p:cNvCxnSpPr>
            <a:cxnSpLocks/>
          </p:cNvCxnSpPr>
          <p:nvPr/>
        </p:nvCxnSpPr>
        <p:spPr>
          <a:xfrm>
            <a:off x="8130540"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Rounded Corners 10">
            <a:extLst>
              <a:ext uri="{FF2B5EF4-FFF2-40B4-BE49-F238E27FC236}">
                <a16:creationId xmlns:a16="http://schemas.microsoft.com/office/drawing/2014/main" id="{B85389BD-9783-43A3-50D2-B56E5AD9F08A}"/>
              </a:ext>
            </a:extLst>
          </p:cNvPr>
          <p:cNvSpPr/>
          <p:nvPr/>
        </p:nvSpPr>
        <p:spPr>
          <a:xfrm>
            <a:off x="8389741" y="1719802"/>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Innovación y Valor para el Cliente</a:t>
            </a:r>
          </a:p>
        </p:txBody>
      </p:sp>
      <p:sp>
        <p:nvSpPr>
          <p:cNvPr id="63" name="TextBox 62">
            <a:extLst>
              <a:ext uri="{FF2B5EF4-FFF2-40B4-BE49-F238E27FC236}">
                <a16:creationId xmlns:a16="http://schemas.microsoft.com/office/drawing/2014/main" id="{43CEA039-44A7-7EFD-443E-DF54833B6FF9}"/>
              </a:ext>
            </a:extLst>
          </p:cNvPr>
          <p:cNvSpPr txBox="1"/>
          <p:nvPr/>
        </p:nvSpPr>
        <p:spPr>
          <a:xfrm>
            <a:off x="8362998" y="2107726"/>
            <a:ext cx="3370142" cy="523220"/>
          </a:xfrm>
          <a:prstGeom prst="rect">
            <a:avLst/>
          </a:prstGeom>
          <a:noFill/>
        </p:spPr>
        <p:txBody>
          <a:bodyPr wrap="square">
            <a:spAutoFit/>
          </a:bodyPr>
          <a:lstStyle/>
          <a:p>
            <a:r>
              <a:rPr lang="es" sz="1400" noProof="0"/>
              <a:t>Avances empresariales y aumento del valor añadido para los clientes</a:t>
            </a:r>
          </a:p>
        </p:txBody>
      </p:sp>
      <p:cxnSp>
        <p:nvCxnSpPr>
          <p:cNvPr id="1049" name="Straight Connector 1048">
            <a:extLst>
              <a:ext uri="{FF2B5EF4-FFF2-40B4-BE49-F238E27FC236}">
                <a16:creationId xmlns:a16="http://schemas.microsoft.com/office/drawing/2014/main" id="{3C21EDE0-8D47-8D96-B020-0DF6B5B779E7}"/>
              </a:ext>
              <a:ext uri="{C183D7F6-B498-43B3-948B-1728B52AA6E4}">
                <adec:decorative xmlns:adec="http://schemas.microsoft.com/office/drawing/2017/decorative" val="1"/>
              </a:ext>
            </a:extLst>
          </p:cNvPr>
          <p:cNvCxnSpPr>
            <a:cxnSpLocks/>
          </p:cNvCxnSpPr>
          <p:nvPr/>
        </p:nvCxnSpPr>
        <p:spPr>
          <a:xfrm>
            <a:off x="8393451"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54" name="Picture 1053" descr="Captura de pantalla de una entidad legal con el nombre de Amgen.">
            <a:extLst>
              <a:ext uri="{FF2B5EF4-FFF2-40B4-BE49-F238E27FC236}">
                <a16:creationId xmlns:a16="http://schemas.microsoft.com/office/drawing/2014/main" id="{356C92BE-ED8E-5872-348D-6F073EEBB3C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553456" y="3087296"/>
            <a:ext cx="1177880" cy="302752"/>
          </a:xfrm>
          <a:prstGeom prst="rect">
            <a:avLst/>
          </a:prstGeom>
        </p:spPr>
      </p:pic>
      <p:sp>
        <p:nvSpPr>
          <p:cNvPr id="1053" name="TextBox 1052">
            <a:extLst>
              <a:ext uri="{FF2B5EF4-FFF2-40B4-BE49-F238E27FC236}">
                <a16:creationId xmlns:a16="http://schemas.microsoft.com/office/drawing/2014/main" id="{F7ACF63A-56EF-FA99-BF62-097E9ADB1A01}"/>
              </a:ext>
            </a:extLst>
          </p:cNvPr>
          <p:cNvSpPr txBox="1"/>
          <p:nvPr/>
        </p:nvSpPr>
        <p:spPr>
          <a:xfrm>
            <a:off x="8459998" y="3601219"/>
            <a:ext cx="3126430" cy="430887"/>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20.000 empleados en todas las funciones aceleran la investigación de enfermedades raras.</a:t>
            </a:r>
          </a:p>
        </p:txBody>
      </p:sp>
      <p:pic>
        <p:nvPicPr>
          <p:cNvPr id="1066" name="Picture 1065" descr="Captura de pantalla de una entidad legal con el nombre de Teladoc.">
            <a:extLst>
              <a:ext uri="{FF2B5EF4-FFF2-40B4-BE49-F238E27FC236}">
                <a16:creationId xmlns:a16="http://schemas.microsoft.com/office/drawing/2014/main" id="{4993A51B-341A-9DD9-3D58-5D20D5E49C3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389741" y="4566940"/>
            <a:ext cx="1566989" cy="710500"/>
          </a:xfrm>
          <a:prstGeom prst="rect">
            <a:avLst/>
          </a:prstGeom>
        </p:spPr>
      </p:pic>
      <p:sp>
        <p:nvSpPr>
          <p:cNvPr id="1055" name="TextBox 1054">
            <a:extLst>
              <a:ext uri="{FF2B5EF4-FFF2-40B4-BE49-F238E27FC236}">
                <a16:creationId xmlns:a16="http://schemas.microsoft.com/office/drawing/2014/main" id="{E8CCD43A-3022-D8E1-0492-02FC771C1895}"/>
              </a:ext>
            </a:extLst>
          </p:cNvPr>
          <p:cNvSpPr txBox="1"/>
          <p:nvPr/>
        </p:nvSpPr>
        <p:spPr>
          <a:xfrm>
            <a:off x="8498797" y="5343161"/>
            <a:ext cx="3399554"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e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Resolución de casos un 12 % más rápida</a:t>
            </a:r>
          </a:p>
          <a:p>
            <a:pPr marL="0" marR="0" lvl="0" indent="0" defTabSz="914400" rtl="0" eaLnBrk="1" fontAlgn="auto" latinLnBrk="0" hangingPunct="1">
              <a:lnSpc>
                <a:spcPct val="100000"/>
              </a:lnSpc>
              <a:spcBef>
                <a:spcPts val="0"/>
              </a:spcBef>
              <a:spcAft>
                <a:spcPts val="600"/>
              </a:spcAft>
              <a:buClrTx/>
              <a:buSzTx/>
              <a:buFontTx/>
              <a:buNone/>
              <a:tabLst/>
              <a:defRPr/>
            </a:pPr>
            <a:r>
              <a:rPr lang="es" sz="1400" noProof="0">
                <a:latin typeface="Segoe Sans Display Semibold"/>
              </a:rPr>
              <a:t>Disminución del 16% en el tiempo de manejo de cajas</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p:txBody>
      </p:sp>
      <p:sp>
        <p:nvSpPr>
          <p:cNvPr id="53" name="TextBox 52">
            <a:extLst>
              <a:ext uri="{FF2B5EF4-FFF2-40B4-BE49-F238E27FC236}">
                <a16:creationId xmlns:a16="http://schemas.microsoft.com/office/drawing/2014/main" id="{F1E111AF-F9CF-5CB2-E7D4-1ED2DB49B856}"/>
              </a:ext>
            </a:extLst>
          </p:cNvPr>
          <p:cNvSpPr txBox="1"/>
          <p:nvPr/>
        </p:nvSpPr>
        <p:spPr>
          <a:xfrm>
            <a:off x="605775" y="6343356"/>
            <a:ext cx="3248707" cy="230832"/>
          </a:xfrm>
          <a:prstGeom prst="rect">
            <a:avLst/>
          </a:prstGeom>
          <a:noFill/>
        </p:spPr>
        <p:txBody>
          <a:bodyPr wrap="square">
            <a:spAutoFit/>
          </a:bodyPr>
          <a:lstStyle/>
          <a:p>
            <a:r>
              <a:rPr lang="es" sz="900" b="1" noProof="0">
                <a:latin typeface="Aptos SemiBold" panose="020B0004020202020204" pitchFamily="34" charset="0"/>
              </a:rPr>
              <a:t>Lista no exhaustiva</a:t>
            </a:r>
            <a:endParaRPr lang="en-US" sz="900" noProof="0">
              <a:latin typeface="Aptos SemiBold" panose="020B0004020202020204" pitchFamily="34" charset="0"/>
            </a:endParaRPr>
          </a:p>
        </p:txBody>
      </p:sp>
    </p:spTree>
    <p:extLst>
      <p:ext uri="{BB962C8B-B14F-4D97-AF65-F5344CB8AC3E}">
        <p14:creationId xmlns:p14="http://schemas.microsoft.com/office/powerpoint/2010/main" val="125012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5220-E680-1963-BEF6-026DBCE60EA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173AAB5-51AD-A6ED-526F-DBE3DEAD9A2E}"/>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3200" b="1" i="0" u="none" strike="noStrike" kern="1200" cap="none" spc="0" normalizeH="0" baseline="0" noProof="0">
                <a:ln>
                  <a:noFill/>
                </a:ln>
                <a:solidFill>
                  <a:schemeClr val="tx1"/>
                </a:solidFill>
                <a:effectLst/>
                <a:uLnTx/>
                <a:uFillTx/>
                <a:latin typeface="Segoe Sans Display Semibold" pitchFamily="2" charset="0"/>
                <a:ea typeface="+mn-ea"/>
                <a:cs typeface="Segoe Sans Display Semibold" pitchFamily="2" charset="0"/>
              </a:rPr>
              <a:t>Ejemplo de caso: antes vs. después de la IA</a:t>
            </a:r>
          </a:p>
        </p:txBody>
      </p:sp>
      <p:pic>
        <p:nvPicPr>
          <p:cNvPr id="1026" name="Picture 2" descr="Finastra firma acuerdo global con Microsoft para acelerar la modernización de su plataforma comercial">
            <a:extLst>
              <a:ext uri="{FF2B5EF4-FFF2-40B4-BE49-F238E27FC236}">
                <a16:creationId xmlns:a16="http://schemas.microsoft.com/office/drawing/2014/main" id="{EE1BAD4B-3A00-5E0A-34AF-4CA88617A8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823" y="1178681"/>
            <a:ext cx="2662157" cy="385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85874F-FCFB-9B5F-D35A-D663A0F4175A}"/>
              </a:ext>
            </a:extLst>
          </p:cNvPr>
          <p:cNvSpPr txBox="1"/>
          <p:nvPr/>
        </p:nvSpPr>
        <p:spPr>
          <a:xfrm>
            <a:off x="3717963" y="1183958"/>
            <a:ext cx="7948850" cy="400110"/>
          </a:xfrm>
          <a:prstGeom prst="rect">
            <a:avLst/>
          </a:prstGeom>
          <a:noFill/>
        </p:spPr>
        <p:txBody>
          <a:bodyPr wrap="square">
            <a:spAutoFit/>
          </a:bodyPr>
          <a:lstStyle/>
          <a:p>
            <a:r>
              <a:rPr lang="es" sz="2000" noProof="0">
                <a:latin typeface="Segoe Sans Display" pitchFamily="2" charset="0"/>
                <a:cs typeface="Segoe Sans Display" pitchFamily="2" charset="0"/>
              </a:rPr>
              <a:t>Reducción del tiempo de comercialización en un 75%</a:t>
            </a:r>
          </a:p>
        </p:txBody>
      </p:sp>
      <p:cxnSp>
        <p:nvCxnSpPr>
          <p:cNvPr id="7" name="Straight Connector 6">
            <a:extLst>
              <a:ext uri="{FF2B5EF4-FFF2-40B4-BE49-F238E27FC236}">
                <a16:creationId xmlns:a16="http://schemas.microsoft.com/office/drawing/2014/main" id="{5A823B9A-9B84-91E5-D931-B42B44F93C0D}"/>
              </a:ext>
              <a:ext uri="{C183D7F6-B498-43B3-948B-1728B52AA6E4}">
                <adec:decorative xmlns:adec="http://schemas.microsoft.com/office/drawing/2017/decorative" val="1"/>
              </a:ext>
            </a:extLst>
          </p:cNvPr>
          <p:cNvCxnSpPr>
            <a:cxnSpLocks/>
          </p:cNvCxnSpPr>
          <p:nvPr/>
        </p:nvCxnSpPr>
        <p:spPr>
          <a:xfrm>
            <a:off x="561340" y="1742761"/>
            <a:ext cx="11105473"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3B6E47C-A12C-67A6-4487-CE8E231BFF92}"/>
              </a:ext>
            </a:extLst>
          </p:cNvPr>
          <p:cNvSpPr/>
          <p:nvPr/>
        </p:nvSpPr>
        <p:spPr>
          <a:xfrm>
            <a:off x="2979505" y="1896941"/>
            <a:ext cx="4291114" cy="32925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 sz="1600" b="1" noProof="0">
                <a:solidFill>
                  <a:schemeClr val="tx1"/>
                </a:solidFill>
                <a:latin typeface="Segoe Sans Display Semibold" pitchFamily="2" charset="0"/>
                <a:cs typeface="Segoe Sans Display Semibold" pitchFamily="2" charset="0"/>
              </a:rPr>
              <a:t>Antes de la IA</a:t>
            </a:r>
          </a:p>
        </p:txBody>
      </p:sp>
      <p:sp>
        <p:nvSpPr>
          <p:cNvPr id="31" name="Rectangle: Rounded Corners 30">
            <a:extLst>
              <a:ext uri="{FF2B5EF4-FFF2-40B4-BE49-F238E27FC236}">
                <a16:creationId xmlns:a16="http://schemas.microsoft.com/office/drawing/2014/main" id="{7CA1B693-451C-0793-1D63-720C17E01C52}"/>
              </a:ext>
            </a:extLst>
          </p:cNvPr>
          <p:cNvSpPr>
            <a:spLocks/>
          </p:cNvSpPr>
          <p:nvPr/>
        </p:nvSpPr>
        <p:spPr>
          <a:xfrm>
            <a:off x="7482581" y="1906156"/>
            <a:ext cx="4171533" cy="3292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 sz="1600" b="1" noProof="0">
                <a:solidFill>
                  <a:schemeClr val="bg1"/>
                </a:solidFill>
                <a:latin typeface="Segoe Sans Display Semibold" pitchFamily="2" charset="0"/>
                <a:cs typeface="Segoe Sans Display Semibold" pitchFamily="2" charset="0"/>
              </a:rPr>
              <a:t>Después de la IA</a:t>
            </a:r>
          </a:p>
        </p:txBody>
      </p:sp>
      <p:sp>
        <p:nvSpPr>
          <p:cNvPr id="60" name="TextBox 59">
            <a:extLst>
              <a:ext uri="{FF2B5EF4-FFF2-40B4-BE49-F238E27FC236}">
                <a16:creationId xmlns:a16="http://schemas.microsoft.com/office/drawing/2014/main" id="{70D314F8-FECF-7D68-715D-474A5544C69B}"/>
              </a:ext>
            </a:extLst>
          </p:cNvPr>
          <p:cNvSpPr txBox="1"/>
          <p:nvPr/>
        </p:nvSpPr>
        <p:spPr>
          <a:xfrm>
            <a:off x="986318" y="2308912"/>
            <a:ext cx="1793186" cy="837887"/>
          </a:xfrm>
          <a:prstGeom prst="roundRect">
            <a:avLst>
              <a:gd name="adj" fmla="val 12569"/>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400" b="1" u="none" strike="noStrike" kern="1200" cap="none" spc="0" normalizeH="0" baseline="0" noProof="0">
                <a:ln>
                  <a:noFill/>
                </a:ln>
                <a:effectLst/>
                <a:uLnTx/>
                <a:uFillTx/>
                <a:latin typeface="Segoe Sans Display Semibold" pitchFamily="2" charset="0"/>
                <a:cs typeface="Segoe Sans Display Semibold" pitchFamily="2" charset="0"/>
              </a:rPr>
              <a:t>Perspectivas y estrategia del cliente</a:t>
            </a:r>
          </a:p>
        </p:txBody>
      </p:sp>
      <p:sp>
        <p:nvSpPr>
          <p:cNvPr id="11" name="TextBox 10">
            <a:extLst>
              <a:ext uri="{FF2B5EF4-FFF2-40B4-BE49-F238E27FC236}">
                <a16:creationId xmlns:a16="http://schemas.microsoft.com/office/drawing/2014/main" id="{E96C7CDF-7A25-DD6F-71D5-27AF50B3AE62}"/>
              </a:ext>
            </a:extLst>
          </p:cNvPr>
          <p:cNvSpPr txBox="1"/>
          <p:nvPr/>
        </p:nvSpPr>
        <p:spPr>
          <a:xfrm>
            <a:off x="2979506" y="2308913"/>
            <a:ext cx="4291114" cy="770540"/>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s" sz="1400" noProof="0">
                <a:latin typeface="Segoe Sans Display" pitchFamily="2" charset="0"/>
                <a:cs typeface="Segoe Sans Display" pitchFamily="2" charset="0"/>
              </a:rPr>
              <a:t>Confianza en múltiples informes internos y externos para sintetizar la información de los clientes</a:t>
            </a:r>
          </a:p>
        </p:txBody>
      </p:sp>
      <p:sp>
        <p:nvSpPr>
          <p:cNvPr id="16" name="TextBox 15">
            <a:extLst>
              <a:ext uri="{FF2B5EF4-FFF2-40B4-BE49-F238E27FC236}">
                <a16:creationId xmlns:a16="http://schemas.microsoft.com/office/drawing/2014/main" id="{2FD3F109-CCD0-14E3-A1B6-66CE441806A0}"/>
              </a:ext>
            </a:extLst>
          </p:cNvPr>
          <p:cNvSpPr txBox="1"/>
          <p:nvPr/>
        </p:nvSpPr>
        <p:spPr>
          <a:xfrm>
            <a:off x="7482581" y="2308913"/>
            <a:ext cx="4171533" cy="734784"/>
          </a:xfrm>
          <a:prstGeom prst="roundRect">
            <a:avLst>
              <a:gd name="adj" fmla="val 8983"/>
            </a:avLst>
          </a:prstGeom>
          <a:solidFill>
            <a:srgbClr val="E7DFF3">
              <a:alpha val="30000"/>
            </a:srgbClr>
          </a:solidFill>
          <a:ln w="19050">
            <a:solidFill>
              <a:srgbClr val="D59ED7"/>
            </a:solidFill>
          </a:ln>
        </p:spPr>
        <p:txBody>
          <a:bodyPr wrap="square" lIns="91440" tIns="91440" rIns="91440" bIns="91440" rtlCol="0" anchor="ctr">
            <a:noAutofit/>
          </a:bodyPr>
          <a:lstStyle/>
          <a:p>
            <a:r>
              <a:rPr lang="es" sz="1400" b="0" i="0" noProof="0">
                <a:effectLst/>
                <a:latin typeface="Segoe Sans Display" pitchFamily="2" charset="0"/>
                <a:cs typeface="Segoe Sans Display" pitchFamily="2" charset="0"/>
              </a:rPr>
              <a:t>Utilice Copilot para analizar las tendencias del mercado y la información de los clientes</a:t>
            </a:r>
          </a:p>
        </p:txBody>
      </p:sp>
      <p:sp>
        <p:nvSpPr>
          <p:cNvPr id="59" name="TextBox 58">
            <a:extLst>
              <a:ext uri="{FF2B5EF4-FFF2-40B4-BE49-F238E27FC236}">
                <a16:creationId xmlns:a16="http://schemas.microsoft.com/office/drawing/2014/main" id="{95982E62-4FA6-A75F-EAF8-50E33D906D9F}"/>
              </a:ext>
            </a:extLst>
          </p:cNvPr>
          <p:cNvSpPr txBox="1"/>
          <p:nvPr/>
        </p:nvSpPr>
        <p:spPr>
          <a:xfrm>
            <a:off x="986318" y="3237307"/>
            <a:ext cx="1793186" cy="1306811"/>
          </a:xfrm>
          <a:prstGeom prst="roundRect">
            <a:avLst>
              <a:gd name="adj" fmla="val 11544"/>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400" b="1" u="none" strike="noStrike" kern="1200" cap="none" spc="0" normalizeH="0" baseline="0" noProof="0">
                <a:ln>
                  <a:noFill/>
                </a:ln>
                <a:effectLst/>
                <a:uLnTx/>
                <a:uFillTx/>
                <a:latin typeface="Segoe Sans Display Semibold" pitchFamily="2" charset="0"/>
                <a:cs typeface="Segoe Sans Display Semibold" pitchFamily="2" charset="0"/>
              </a:rPr>
              <a:t>Generación de Demanda</a:t>
            </a:r>
          </a:p>
        </p:txBody>
      </p:sp>
      <p:sp>
        <p:nvSpPr>
          <p:cNvPr id="25" name="TextBox 24">
            <a:extLst>
              <a:ext uri="{FF2B5EF4-FFF2-40B4-BE49-F238E27FC236}">
                <a16:creationId xmlns:a16="http://schemas.microsoft.com/office/drawing/2014/main" id="{792B62DA-073E-6CC3-9DAC-049D27FA98F1}"/>
              </a:ext>
            </a:extLst>
          </p:cNvPr>
          <p:cNvSpPr txBox="1"/>
          <p:nvPr/>
        </p:nvSpPr>
        <p:spPr>
          <a:xfrm>
            <a:off x="2979506" y="3174252"/>
            <a:ext cx="4291114" cy="646037"/>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es" sz="1400" noProof="0">
                <a:latin typeface="Segoe Sans Display" pitchFamily="2" charset="0"/>
                <a:cs typeface="Segoe Sans Display" pitchFamily="2" charset="0"/>
              </a:rPr>
              <a:t>Solo los especialistas podían</a:t>
            </a:r>
            <a:br>
              <a:rPr lang="en-US" sz="1400" noProof="0">
                <a:latin typeface="Segoe Sans Display" pitchFamily="2" charset="0"/>
                <a:cs typeface="Segoe Sans Display" pitchFamily="2" charset="0"/>
              </a:rPr>
            </a:br>
            <a:r>
              <a:rPr lang="es" sz="1400" noProof="0">
                <a:latin typeface="Segoe Sans Display" pitchFamily="2" charset="0"/>
                <a:cs typeface="Segoe Sans Display" pitchFamily="2" charset="0"/>
              </a:rPr>
              <a:t>extraer datos y analizar el rendimiento de la campaña</a:t>
            </a:r>
          </a:p>
        </p:txBody>
      </p:sp>
      <p:sp>
        <p:nvSpPr>
          <p:cNvPr id="26" name="TextBox 25">
            <a:extLst>
              <a:ext uri="{FF2B5EF4-FFF2-40B4-BE49-F238E27FC236}">
                <a16:creationId xmlns:a16="http://schemas.microsoft.com/office/drawing/2014/main" id="{8B786335-64DC-66B2-0890-D41C849633B7}"/>
              </a:ext>
            </a:extLst>
          </p:cNvPr>
          <p:cNvSpPr txBox="1"/>
          <p:nvPr/>
        </p:nvSpPr>
        <p:spPr>
          <a:xfrm>
            <a:off x="7482581" y="3174252"/>
            <a:ext cx="4171533" cy="646037"/>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s" sz="1400" b="0" i="0" noProof="0">
                <a:effectLst/>
                <a:latin typeface="SegoeUI"/>
              </a:rPr>
              <a:t>Utilice Copilot para realizar análisis de embudo completo</a:t>
            </a:r>
          </a:p>
        </p:txBody>
      </p:sp>
      <p:sp>
        <p:nvSpPr>
          <p:cNvPr id="48" name="TextBox 47">
            <a:extLst>
              <a:ext uri="{FF2B5EF4-FFF2-40B4-BE49-F238E27FC236}">
                <a16:creationId xmlns:a16="http://schemas.microsoft.com/office/drawing/2014/main" id="{863E3510-AD70-3B39-AA74-27F1DD9896B9}"/>
              </a:ext>
            </a:extLst>
          </p:cNvPr>
          <p:cNvSpPr txBox="1"/>
          <p:nvPr/>
        </p:nvSpPr>
        <p:spPr>
          <a:xfrm>
            <a:off x="2979505" y="3908358"/>
            <a:ext cx="4291114" cy="646036"/>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es" sz="1400" noProof="0">
                <a:latin typeface="Segoe Sans Display" pitchFamily="2" charset="0"/>
                <a:cs typeface="Segoe Sans Display" pitchFamily="2" charset="0"/>
              </a:rPr>
              <a:t>Confiaba en costosos servicios de traducción de terceros</a:t>
            </a:r>
          </a:p>
        </p:txBody>
      </p:sp>
      <p:sp>
        <p:nvSpPr>
          <p:cNvPr id="49" name="TextBox 48">
            <a:extLst>
              <a:ext uri="{FF2B5EF4-FFF2-40B4-BE49-F238E27FC236}">
                <a16:creationId xmlns:a16="http://schemas.microsoft.com/office/drawing/2014/main" id="{E70132B7-1D51-8C46-7EE4-63F2E6FA7A3B}"/>
              </a:ext>
            </a:extLst>
          </p:cNvPr>
          <p:cNvSpPr txBox="1"/>
          <p:nvPr/>
        </p:nvSpPr>
        <p:spPr>
          <a:xfrm>
            <a:off x="7482580" y="3922482"/>
            <a:ext cx="4171533" cy="621633"/>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s" sz="1400" noProof="0"/>
              <a:t>Uso de Copilot para </a:t>
            </a:r>
            <a:r>
              <a:rPr lang="es" sz="1400" b="0" i="0" noProof="0">
                <a:effectLst/>
                <a:latin typeface="SegoeUI"/>
              </a:rPr>
              <a:t>facilitar la traducción</a:t>
            </a:r>
            <a:br>
              <a:rPr lang="en-US" sz="1400" b="0" i="0" noProof="0">
                <a:effectLst/>
                <a:latin typeface="SegoeUI"/>
              </a:rPr>
            </a:br>
            <a:r>
              <a:rPr lang="es" sz="1400" b="0" i="0" noProof="0">
                <a:effectLst/>
                <a:latin typeface="SegoeUI"/>
              </a:rPr>
              <a:t>y la localización</a:t>
            </a:r>
            <a:endParaRPr lang="en-US" sz="1400" noProof="0"/>
          </a:p>
        </p:txBody>
      </p:sp>
      <p:sp>
        <p:nvSpPr>
          <p:cNvPr id="58" name="TextBox 57">
            <a:extLst>
              <a:ext uri="{FF2B5EF4-FFF2-40B4-BE49-F238E27FC236}">
                <a16:creationId xmlns:a16="http://schemas.microsoft.com/office/drawing/2014/main" id="{64E58DB0-C393-F60D-B037-0A960AFA8B88}"/>
              </a:ext>
            </a:extLst>
          </p:cNvPr>
          <p:cNvSpPr txBox="1"/>
          <p:nvPr/>
        </p:nvSpPr>
        <p:spPr>
          <a:xfrm>
            <a:off x="986318" y="4682440"/>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400" b="1" u="none" strike="noStrike" kern="1200" cap="none" spc="0" normalizeH="0" baseline="0" noProof="0">
                <a:ln>
                  <a:noFill/>
                </a:ln>
                <a:effectLst/>
                <a:uLnTx/>
                <a:uFillTx/>
                <a:latin typeface="Segoe Sans Display Semibold" pitchFamily="2" charset="0"/>
                <a:cs typeface="Segoe Sans Display Semibold" pitchFamily="2" charset="0"/>
              </a:rPr>
              <a:t>Ejecución de la campaña</a:t>
            </a:r>
          </a:p>
        </p:txBody>
      </p:sp>
      <p:sp>
        <p:nvSpPr>
          <p:cNvPr id="10" name="TextBox 9">
            <a:extLst>
              <a:ext uri="{FF2B5EF4-FFF2-40B4-BE49-F238E27FC236}">
                <a16:creationId xmlns:a16="http://schemas.microsoft.com/office/drawing/2014/main" id="{B8585E79-ED38-01E5-162B-DE95B4159DD8}"/>
              </a:ext>
            </a:extLst>
          </p:cNvPr>
          <p:cNvSpPr txBox="1"/>
          <p:nvPr/>
        </p:nvSpPr>
        <p:spPr>
          <a:xfrm>
            <a:off x="2979506" y="4682440"/>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es" sz="1400" noProof="0">
                <a:latin typeface="SegoeUI"/>
              </a:rPr>
              <a:t>Solo los especialistas podían</a:t>
            </a:r>
            <a:br>
              <a:rPr lang="en-US" sz="1400" noProof="0">
                <a:latin typeface="SegoeUI"/>
              </a:rPr>
            </a:br>
            <a:r>
              <a:rPr lang="es" sz="1400" noProof="0">
                <a:latin typeface="SegoeUI"/>
              </a:rPr>
              <a:t>extraer datos y analizar el rendimiento de la campaña</a:t>
            </a:r>
            <a:endParaRPr lang="en-US" sz="1400" noProof="0"/>
          </a:p>
        </p:txBody>
      </p:sp>
      <p:sp>
        <p:nvSpPr>
          <p:cNvPr id="14" name="TextBox 13">
            <a:extLst>
              <a:ext uri="{FF2B5EF4-FFF2-40B4-BE49-F238E27FC236}">
                <a16:creationId xmlns:a16="http://schemas.microsoft.com/office/drawing/2014/main" id="{2989B151-ED80-D68C-0DDE-7A1B838495D3}"/>
              </a:ext>
            </a:extLst>
          </p:cNvPr>
          <p:cNvSpPr txBox="1"/>
          <p:nvPr/>
        </p:nvSpPr>
        <p:spPr>
          <a:xfrm>
            <a:off x="7482581" y="4682440"/>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s" sz="1400" noProof="0"/>
              <a:t>Utilice Copilot para </a:t>
            </a:r>
            <a:r>
              <a:rPr lang="es" sz="1400" b="0" i="0" noProof="0">
                <a:effectLst/>
                <a:latin typeface="SegoeUI"/>
              </a:rPr>
              <a:t>el análisis de gestión de suministros y</a:t>
            </a:r>
            <a:br>
              <a:rPr lang="en-US" sz="1400" b="0" i="0" noProof="0">
                <a:effectLst/>
                <a:latin typeface="SegoeUI"/>
              </a:rPr>
            </a:br>
            <a:r>
              <a:rPr lang="es" sz="1400" b="0" i="0" noProof="0">
                <a:effectLst/>
                <a:latin typeface="SegoeUI"/>
              </a:rPr>
              <a:t>la gestión de presupuestos</a:t>
            </a:r>
            <a:endParaRPr lang="en-US" sz="1400" noProof="0"/>
          </a:p>
        </p:txBody>
      </p:sp>
      <p:sp>
        <p:nvSpPr>
          <p:cNvPr id="52" name="TextBox 51">
            <a:extLst>
              <a:ext uri="{FF2B5EF4-FFF2-40B4-BE49-F238E27FC236}">
                <a16:creationId xmlns:a16="http://schemas.microsoft.com/office/drawing/2014/main" id="{B3C1A343-8511-E8CA-783A-44B39B133ED9}"/>
              </a:ext>
            </a:extLst>
          </p:cNvPr>
          <p:cNvSpPr txBox="1"/>
          <p:nvPr/>
        </p:nvSpPr>
        <p:spPr>
          <a:xfrm>
            <a:off x="986318" y="5564099"/>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 sz="1400" b="1" u="none" strike="noStrike" kern="1200" cap="none" spc="0" normalizeH="0" baseline="0" noProof="0">
                <a:ln>
                  <a:noFill/>
                </a:ln>
                <a:effectLst/>
                <a:uLnTx/>
                <a:uFillTx/>
                <a:latin typeface="Segoe Sans Display Semibold" pitchFamily="2" charset="0"/>
                <a:cs typeface="Segoe Sans Display Semibold" pitchFamily="2" charset="0"/>
              </a:rPr>
              <a:t>Creación de contenido</a:t>
            </a:r>
          </a:p>
        </p:txBody>
      </p:sp>
      <p:sp>
        <p:nvSpPr>
          <p:cNvPr id="50" name="TextBox 49">
            <a:extLst>
              <a:ext uri="{FF2B5EF4-FFF2-40B4-BE49-F238E27FC236}">
                <a16:creationId xmlns:a16="http://schemas.microsoft.com/office/drawing/2014/main" id="{3D0EA410-2C03-03D1-90E7-07C309E9835C}"/>
              </a:ext>
            </a:extLst>
          </p:cNvPr>
          <p:cNvSpPr txBox="1"/>
          <p:nvPr/>
        </p:nvSpPr>
        <p:spPr>
          <a:xfrm>
            <a:off x="2992205" y="5564099"/>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es" sz="1400" noProof="0"/>
              <a:t>La creación del contenido de la campaña tardó hasta</a:t>
            </a:r>
            <a:br>
              <a:rPr lang="en-US" sz="1400" noProof="0"/>
            </a:br>
            <a:r>
              <a:rPr lang="es" sz="1400" noProof="0"/>
              <a:t>6 meses</a:t>
            </a:r>
          </a:p>
        </p:txBody>
      </p:sp>
      <p:sp>
        <p:nvSpPr>
          <p:cNvPr id="51" name="TextBox 50">
            <a:extLst>
              <a:ext uri="{FF2B5EF4-FFF2-40B4-BE49-F238E27FC236}">
                <a16:creationId xmlns:a16="http://schemas.microsoft.com/office/drawing/2014/main" id="{32FFD3C4-EB4B-69A5-47B3-95C5306194D6}"/>
              </a:ext>
            </a:extLst>
          </p:cNvPr>
          <p:cNvSpPr txBox="1"/>
          <p:nvPr/>
        </p:nvSpPr>
        <p:spPr>
          <a:xfrm>
            <a:off x="7495280" y="5564099"/>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es" sz="1400" noProof="0">
                <a:latin typeface="Segoe Sans Display" pitchFamily="2" charset="0"/>
                <a:cs typeface="Segoe Sans Display" pitchFamily="2" charset="0"/>
              </a:rPr>
              <a:t>Utilice Copilot para redactar y optimizar contenido y revisarlo para lograr la inclusión</a:t>
            </a:r>
            <a:endParaRPr lang="en-US" sz="1400" noProof="0">
              <a:highlight>
                <a:srgbClr val="FFFF00"/>
              </a:highlight>
              <a:latin typeface="Segoe Sans Display" pitchFamily="2" charset="0"/>
              <a:cs typeface="Segoe Sans Display" pitchFamily="2" charset="0"/>
            </a:endParaRPr>
          </a:p>
        </p:txBody>
      </p:sp>
      <p:sp>
        <p:nvSpPr>
          <p:cNvPr id="33" name="TextBox 32">
            <a:extLst>
              <a:ext uri="{FF2B5EF4-FFF2-40B4-BE49-F238E27FC236}">
                <a16:creationId xmlns:a16="http://schemas.microsoft.com/office/drawing/2014/main" id="{A6D8E30D-91A0-A18D-D1A4-DABF04833A9E}"/>
              </a:ext>
            </a:extLst>
          </p:cNvPr>
          <p:cNvSpPr txBox="1"/>
          <p:nvPr/>
        </p:nvSpPr>
        <p:spPr>
          <a:xfrm>
            <a:off x="5059345" y="6532919"/>
            <a:ext cx="6791961" cy="153888"/>
          </a:xfrm>
          <a:prstGeom prst="rect">
            <a:avLst/>
          </a:prstGeom>
          <a:noFill/>
        </p:spPr>
        <p:txBody>
          <a:bodyPr wrap="square" lIns="0" tIns="0" rIns="0" bIns="0" rtlCol="0">
            <a:spAutoFit/>
          </a:bodyPr>
          <a:lstStyle/>
          <a:p>
            <a:pPr algn="r"/>
            <a:r>
              <a:rPr lang="es" sz="1000" noProof="0"/>
              <a:t>Fuente: </a:t>
            </a:r>
            <a:r>
              <a:rPr lang="es" sz="1000" noProof="0">
                <a:hlinkClick r:id="rId4"/>
              </a:rPr>
              <a:t>La revolución Copilot de Finastra: cómo la IA está remodelando el marketing de software B2B para el sector de los servicios financieros</a:t>
            </a:r>
            <a:endParaRPr lang="en-US" sz="1000" noProof="0"/>
          </a:p>
        </p:txBody>
      </p:sp>
    </p:spTree>
    <p:extLst>
      <p:ext uri="{BB962C8B-B14F-4D97-AF65-F5344CB8AC3E}">
        <p14:creationId xmlns:p14="http://schemas.microsoft.com/office/powerpoint/2010/main" val="972029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5316-0F46-AB4F-9D64-A3006209926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F2525D18-DC81-2F9C-8111-F4980102B4B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9EA1E811-D85F-2DB1-9C21-9CCF126AAF6E}"/>
              </a:ext>
            </a:extLst>
          </p:cNvPr>
          <p:cNvSpPr>
            <a:spLocks noGrp="1"/>
          </p:cNvSpPr>
          <p:nvPr>
            <p:ph type="title"/>
          </p:nvPr>
        </p:nvSpPr>
        <p:spPr>
          <a:xfrm>
            <a:off x="586740" y="455544"/>
            <a:ext cx="11018520" cy="553998"/>
          </a:xfrm>
        </p:spPr>
        <p:txBody>
          <a:bodyPr/>
          <a:lstStyle/>
          <a:p>
            <a:r>
              <a:rPr lang="es" noProof="0"/>
              <a:t>Explorando oportunidades para </a:t>
            </a:r>
            <a:r>
              <a:rPr lang="es" i="1" noProof="0"/>
              <a:t>su propio </a:t>
            </a:r>
            <a:r>
              <a:rPr lang="es" noProof="0"/>
              <a:t>impacto</a:t>
            </a:r>
          </a:p>
        </p:txBody>
      </p:sp>
      <p:pic>
        <p:nvPicPr>
          <p:cNvPr id="1052" name="Picture 1051">
            <a:extLst>
              <a:ext uri="{FF2B5EF4-FFF2-40B4-BE49-F238E27FC236}">
                <a16:creationId xmlns:a16="http://schemas.microsoft.com/office/drawing/2014/main" id="{77B26BDF-1B7D-0743-A476-7C522BBC1CF6}"/>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629665B8-2ADA-9BE5-5B1D-7B16BA81F7C3}"/>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1050" name="2. Slide Title">
            <a:extLst>
              <a:ext uri="{FF2B5EF4-FFF2-40B4-BE49-F238E27FC236}">
                <a16:creationId xmlns:a16="http://schemas.microsoft.com/office/drawing/2014/main" id="{04ADB0C2-4E96-53C5-485F-E17800B9179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Seamos realistas y descubramos tu "AI Kickstarter"</a:t>
            </a:r>
          </a:p>
        </p:txBody>
      </p:sp>
      <p:sp>
        <p:nvSpPr>
          <p:cNvPr id="4" name="Freeform 8">
            <a:extLst>
              <a:ext uri="{FF2B5EF4-FFF2-40B4-BE49-F238E27FC236}">
                <a16:creationId xmlns:a16="http://schemas.microsoft.com/office/drawing/2014/main" id="{EC3E64C4-F6F2-F82A-C6B3-7BEEF960FCDB}"/>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D47BF38C-258C-0BB5-C2ED-F8F54EF8B673}"/>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E4356D57-718A-00F8-ECAB-132DA81E91F7}"/>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1"/>
                </a:solidFill>
                <a:effectLst/>
                <a:uLnTx/>
                <a:uFillTx/>
                <a:latin typeface="+mj-lt"/>
                <a:ea typeface="+mj-ea"/>
                <a:cs typeface="+mj-cs"/>
              </a:rPr>
              <a:t>Reuniones y colaboración</a:t>
            </a:r>
          </a:p>
        </p:txBody>
      </p:sp>
      <p:sp>
        <p:nvSpPr>
          <p:cNvPr id="2" name="Freeform 8">
            <a:extLst>
              <a:ext uri="{FF2B5EF4-FFF2-40B4-BE49-F238E27FC236}">
                <a16:creationId xmlns:a16="http://schemas.microsoft.com/office/drawing/2014/main" id="{DA0E5C8D-DA74-B4AE-6572-D6224493EAE8}"/>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23ECF234-6A5E-27EA-736B-2BF78DB84985}"/>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6DD1F48C-E2C0-B56A-937E-AB497579BF7F}"/>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2"/>
                </a:solidFill>
                <a:effectLst/>
                <a:uLnTx/>
                <a:uFillTx/>
                <a:latin typeface="+mj-lt"/>
                <a:ea typeface="+mj-ea"/>
                <a:cs typeface="+mj-cs"/>
              </a:rPr>
              <a:t>Generación de contenido</a:t>
            </a:r>
          </a:p>
        </p:txBody>
      </p:sp>
      <p:sp>
        <p:nvSpPr>
          <p:cNvPr id="3" name="Freeform 8">
            <a:extLst>
              <a:ext uri="{FF2B5EF4-FFF2-40B4-BE49-F238E27FC236}">
                <a16:creationId xmlns:a16="http://schemas.microsoft.com/office/drawing/2014/main" id="{E6BC7105-B784-E25A-3F2E-ED4287C925FD}"/>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A37869FE-ADF1-9EB7-5D47-62D6C43C4FBE}"/>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B20A92D7-124A-6D7A-34A9-F85D230F81F6}"/>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600" i="0" u="none" strike="noStrike" kern="1200" cap="none" spc="0" normalizeH="0" baseline="0" noProof="0">
                <a:ln w="3175">
                  <a:noFill/>
                </a:ln>
                <a:solidFill>
                  <a:schemeClr val="accent3"/>
                </a:solidFill>
                <a:effectLst/>
                <a:uLnTx/>
                <a:uFillTx/>
                <a:latin typeface="+mj-lt"/>
                <a:ea typeface="+mj-ea"/>
                <a:cs typeface="+mj-cs"/>
              </a:rPr>
              <a:t>Productividad personal</a:t>
            </a:r>
          </a:p>
        </p:txBody>
      </p:sp>
      <p:grpSp>
        <p:nvGrpSpPr>
          <p:cNvPr id="1049" name="Group 1048" descr="Un objeto con ejemplos de exploración de oportunidades para su propio impacto.">
            <a:extLst>
              <a:ext uri="{FF2B5EF4-FFF2-40B4-BE49-F238E27FC236}">
                <a16:creationId xmlns:a16="http://schemas.microsoft.com/office/drawing/2014/main" id="{5E0B2CAD-A537-4EF7-DE3E-1C4781810B7D}"/>
              </a:ext>
            </a:extLst>
          </p:cNvPr>
          <p:cNvGrpSpPr/>
          <p:nvPr/>
        </p:nvGrpSpPr>
        <p:grpSpPr>
          <a:xfrm>
            <a:off x="869846" y="2453435"/>
            <a:ext cx="10458659" cy="697288"/>
            <a:chOff x="869846" y="2624509"/>
            <a:chExt cx="10458659" cy="697288"/>
          </a:xfrm>
        </p:grpSpPr>
        <p:sp>
          <p:nvSpPr>
            <p:cNvPr id="8" name="Rectangle: Rounded Corners 7">
              <a:extLst>
                <a:ext uri="{FF2B5EF4-FFF2-40B4-BE49-F238E27FC236}">
                  <a16:creationId xmlns:a16="http://schemas.microsoft.com/office/drawing/2014/main" id="{0DF1B507-D6E5-AA2E-A9A0-CDAD1166F4E1}"/>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3EDC100-1838-E0A5-B098-7FF3DD886A4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7D20623-3B95-E4AD-EB53-CE560644B679}"/>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95A1BA9-101C-CBC4-2FCE-521D3FA90933}"/>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2AC2271-113A-9C6B-7FBD-AFEA4659B51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95C2EBF-1581-B07C-3095-BE26BF330DBE}"/>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31F72928-05B9-F487-E5BF-41817F472E21}"/>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Preparación automatizada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de la agenda</a:t>
              </a:r>
            </a:p>
          </p:txBody>
        </p:sp>
        <p:sp>
          <p:nvSpPr>
            <p:cNvPr id="45" name="Rectangle 44">
              <a:extLst>
                <a:ext uri="{FF2B5EF4-FFF2-40B4-BE49-F238E27FC236}">
                  <a16:creationId xmlns:a16="http://schemas.microsoft.com/office/drawing/2014/main" id="{22EBCB54-DDFC-1EB2-E875-7C044C09DBAC}"/>
                </a:ext>
              </a:extLst>
            </p:cNvPr>
            <p:cNvSpPr>
              <a:spLocks/>
            </p:cNvSpPr>
            <p:nvPr/>
          </p:nvSpPr>
          <p:spPr bwMode="auto">
            <a:xfrm>
              <a:off x="2450785"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Recauchutar. Una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reunión o charla </a:t>
              </a:r>
            </a:p>
          </p:txBody>
        </p:sp>
        <p:sp>
          <p:nvSpPr>
            <p:cNvPr id="54" name="Rectangle 53">
              <a:extLst>
                <a:ext uri="{FF2B5EF4-FFF2-40B4-BE49-F238E27FC236}">
                  <a16:creationId xmlns:a16="http://schemas.microsoft.com/office/drawing/2014/main" id="{94B09F99-8D3B-C20D-208E-9CE035904422}"/>
                </a:ext>
              </a:extLst>
            </p:cNvPr>
            <p:cNvSpPr>
              <a:spLocks/>
            </p:cNvSpPr>
            <p:nvPr/>
          </p:nvSpPr>
          <p:spPr bwMode="auto">
            <a:xfrm>
              <a:off x="4603698" y="262450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Transformar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el texto existente en otra forma</a:t>
              </a:r>
            </a:p>
          </p:txBody>
        </p:sp>
        <p:sp>
          <p:nvSpPr>
            <p:cNvPr id="58" name="Rectangle 57">
              <a:extLst>
                <a:ext uri="{FF2B5EF4-FFF2-40B4-BE49-F238E27FC236}">
                  <a16:creationId xmlns:a16="http://schemas.microsoft.com/office/drawing/2014/main" id="{2FEB527C-6568-E543-3C6E-12FD424C160F}"/>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Crear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los primeros borradores</a:t>
              </a:r>
            </a:p>
          </p:txBody>
        </p:sp>
        <p:sp>
          <p:nvSpPr>
            <p:cNvPr id="1025" name="Rectangle 1024">
              <a:extLst>
                <a:ext uri="{FF2B5EF4-FFF2-40B4-BE49-F238E27FC236}">
                  <a16:creationId xmlns:a16="http://schemas.microsoft.com/office/drawing/2014/main" id="{C2BA3F91-98D9-52CF-6367-DCC1BA788E89}"/>
                </a:ext>
              </a:extLst>
            </p:cNvPr>
            <p:cNvSpPr/>
            <p:nvPr/>
          </p:nvSpPr>
          <p:spPr bwMode="auto">
            <a:xfrm>
              <a:off x="8337551"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Autor/recibir coaching en un nuevo correo electrónico</a:t>
              </a:r>
            </a:p>
          </p:txBody>
        </p:sp>
        <p:sp>
          <p:nvSpPr>
            <p:cNvPr id="1037" name="Rectangle 1036">
              <a:extLst>
                <a:ext uri="{FF2B5EF4-FFF2-40B4-BE49-F238E27FC236}">
                  <a16:creationId xmlns:a16="http://schemas.microsoft.com/office/drawing/2014/main" id="{FCF22913-961D-2759-0E16-5DA7BD89AE70}"/>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Q&amp;A y generación de ideas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En el chat</a:t>
              </a:r>
            </a:p>
          </p:txBody>
        </p:sp>
      </p:grpSp>
      <p:grpSp>
        <p:nvGrpSpPr>
          <p:cNvPr id="1048" name="Group 1047" descr="Un objeto con ejemplos de exploración de oportunidades para su propio impacto.">
            <a:extLst>
              <a:ext uri="{FF2B5EF4-FFF2-40B4-BE49-F238E27FC236}">
                <a16:creationId xmlns:a16="http://schemas.microsoft.com/office/drawing/2014/main" id="{171BBF5F-3B37-70EF-EB33-3E373D8D4549}"/>
              </a:ext>
            </a:extLst>
          </p:cNvPr>
          <p:cNvGrpSpPr/>
          <p:nvPr/>
        </p:nvGrpSpPr>
        <p:grpSpPr>
          <a:xfrm>
            <a:off x="869846" y="3352708"/>
            <a:ext cx="10458659" cy="685566"/>
            <a:chOff x="869846" y="3495416"/>
            <a:chExt cx="10458659" cy="685566"/>
          </a:xfrm>
        </p:grpSpPr>
        <p:sp>
          <p:nvSpPr>
            <p:cNvPr id="9" name="Rectangle: Rounded Corners 8">
              <a:extLst>
                <a:ext uri="{FF2B5EF4-FFF2-40B4-BE49-F238E27FC236}">
                  <a16:creationId xmlns:a16="http://schemas.microsoft.com/office/drawing/2014/main" id="{9D30E81A-2DC7-8145-12A8-6049857A1B63}"/>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5114B23-8062-55E5-39A4-F7B5918BC910}"/>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71F9834-759D-475B-FBDF-A493B2D2F7B0}"/>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33FE0DB8-2CB7-BE08-D2BD-059A6522A3B1}"/>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D45D55E8-7FCF-E678-7869-917190CD9DB0}"/>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C79084A-09DA-5D92-1DC9-6D4791F1CE65}"/>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8FF0911-514E-63E4-02B1-D2DC436F1DDE}"/>
                </a:ext>
              </a:extLst>
            </p:cNvPr>
            <p:cNvSpPr>
              <a:spLocks/>
            </p:cNvSpPr>
            <p:nvPr/>
          </p:nvSpPr>
          <p:spPr bwMode="auto">
            <a:xfrm>
              <a:off x="869846"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Resumen y notas de la reunión </a:t>
              </a:r>
            </a:p>
          </p:txBody>
        </p:sp>
        <p:sp>
          <p:nvSpPr>
            <p:cNvPr id="46" name="Rectangle 45">
              <a:extLst>
                <a:ext uri="{FF2B5EF4-FFF2-40B4-BE49-F238E27FC236}">
                  <a16:creationId xmlns:a16="http://schemas.microsoft.com/office/drawing/2014/main" id="{A24A5AE3-EC44-711E-575B-7C08E6558A6D}"/>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Análisis de sentimiento en vivo</a:t>
              </a:r>
            </a:p>
          </p:txBody>
        </p:sp>
        <p:sp>
          <p:nvSpPr>
            <p:cNvPr id="55" name="Rectangle 54">
              <a:extLst>
                <a:ext uri="{FF2B5EF4-FFF2-40B4-BE49-F238E27FC236}">
                  <a16:creationId xmlns:a16="http://schemas.microsoft.com/office/drawing/2014/main" id="{076571E0-D964-27E0-1949-0C447729D564}"/>
                </a:ext>
              </a:extLst>
            </p:cNvPr>
            <p:cNvSpPr>
              <a:spLocks/>
            </p:cNvSpPr>
            <p:nvPr/>
          </p:nvSpPr>
          <p:spPr bwMode="auto">
            <a:xfrm>
              <a:off x="4603698" y="3495416"/>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Edita y adapta el contenido/form</a:t>
              </a:r>
              <a:r>
                <a:rPr kumimoji="0" lang="es" sz="1400" i="0" u="sng" strike="noStrike" kern="1200" cap="none" spc="0" normalizeH="0" baseline="0" noProof="0">
                  <a:ln>
                    <a:noFill/>
                  </a:ln>
                  <a:solidFill>
                    <a:schemeClr val="tx2"/>
                  </a:solidFill>
                  <a:effectLst/>
                  <a:uLnTx/>
                  <a:uFillTx/>
                  <a:latin typeface="+mj-lt"/>
                  <a:ea typeface="+mj-ea"/>
                  <a:cs typeface="+mj-cs"/>
                </a:rPr>
                <a:t>a</a:t>
              </a:r>
              <a:r>
                <a:rPr kumimoji="0" lang="es" sz="1400" i="0" u="none" strike="noStrike" kern="1200" cap="none" spc="0" normalizeH="0" baseline="0" noProof="0">
                  <a:ln>
                    <a:noFill/>
                  </a:ln>
                  <a:solidFill>
                    <a:schemeClr val="tx2"/>
                  </a:solidFill>
                  <a:effectLst/>
                  <a:uLnTx/>
                  <a:uFillTx/>
                  <a:latin typeface="+mj-lt"/>
                  <a:ea typeface="+mj-ea"/>
                  <a:cs typeface="+mj-cs"/>
                </a:rPr>
                <a:t>to</a:t>
              </a:r>
            </a:p>
          </p:txBody>
        </p:sp>
        <p:sp>
          <p:nvSpPr>
            <p:cNvPr id="59" name="Rectangle 58">
              <a:extLst>
                <a:ext uri="{FF2B5EF4-FFF2-40B4-BE49-F238E27FC236}">
                  <a16:creationId xmlns:a16="http://schemas.microsoft.com/office/drawing/2014/main" id="{2AB49731-46F3-370B-B512-8A457EF51DE7}"/>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Añade</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más contexto</a:t>
              </a:r>
            </a:p>
          </p:txBody>
        </p:sp>
        <p:sp>
          <p:nvSpPr>
            <p:cNvPr id="1035" name="Rectangle 1034">
              <a:extLst>
                <a:ext uri="{FF2B5EF4-FFF2-40B4-BE49-F238E27FC236}">
                  <a16:creationId xmlns:a16="http://schemas.microsoft.com/office/drawing/2014/main" id="{9BEC3A2B-71AC-4A2C-5B63-D743EEC31CD4}"/>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Respuesta sugerida</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a los hilos</a:t>
              </a:r>
            </a:p>
          </p:txBody>
        </p:sp>
        <p:sp>
          <p:nvSpPr>
            <p:cNvPr id="1042" name="Rectangle 1041">
              <a:extLst>
                <a:ext uri="{FF2B5EF4-FFF2-40B4-BE49-F238E27FC236}">
                  <a16:creationId xmlns:a16="http://schemas.microsoft.com/office/drawing/2014/main" id="{1E43B825-E564-5F09-3B1D-12EA5D33C88A}"/>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notas</a:t>
              </a:r>
            </a:p>
          </p:txBody>
        </p:sp>
      </p:grpSp>
      <p:grpSp>
        <p:nvGrpSpPr>
          <p:cNvPr id="1047" name="Group 1046" descr="Un objeto con ejemplos de exploración de oportunidades para su propio impacto.">
            <a:extLst>
              <a:ext uri="{FF2B5EF4-FFF2-40B4-BE49-F238E27FC236}">
                <a16:creationId xmlns:a16="http://schemas.microsoft.com/office/drawing/2014/main" id="{7B5397BF-E279-1A61-84A4-6305A3ED22BE}"/>
              </a:ext>
            </a:extLst>
          </p:cNvPr>
          <p:cNvGrpSpPr/>
          <p:nvPr/>
        </p:nvGrpSpPr>
        <p:grpSpPr>
          <a:xfrm>
            <a:off x="869846" y="4240259"/>
            <a:ext cx="10458659" cy="683561"/>
            <a:chOff x="869846" y="4235647"/>
            <a:chExt cx="10458659" cy="683561"/>
          </a:xfrm>
        </p:grpSpPr>
        <p:sp>
          <p:nvSpPr>
            <p:cNvPr id="10" name="Rectangle: Rounded Corners 9">
              <a:extLst>
                <a:ext uri="{FF2B5EF4-FFF2-40B4-BE49-F238E27FC236}">
                  <a16:creationId xmlns:a16="http://schemas.microsoft.com/office/drawing/2014/main" id="{E36380AA-18BC-F941-1102-601D08272654}"/>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A08E966-5F82-1708-C82F-8D210A4F9068}"/>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DE557045-211E-C34E-03BD-D0D378BA2D7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B90FD11-8769-4A5E-3550-3996EBBFFE4A}"/>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E161B221-0414-047D-26B5-79CAA20B4FD4}"/>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13F0213-94F7-3542-CE62-02ACA6A0F62A}"/>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F8D883E-7E72-CB91-5023-B60D10D9122F}"/>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Acciones del siguiente paso</a:t>
              </a:r>
            </a:p>
          </p:txBody>
        </p:sp>
        <p:sp>
          <p:nvSpPr>
            <p:cNvPr id="48" name="Rectangle 47">
              <a:extLst>
                <a:ext uri="{FF2B5EF4-FFF2-40B4-BE49-F238E27FC236}">
                  <a16:creationId xmlns:a16="http://schemas.microsoft.com/office/drawing/2014/main" id="{2E12E5AB-2A7B-D41D-9C1C-F395092417D3}"/>
                </a:ext>
              </a:extLst>
            </p:cNvPr>
            <p:cNvSpPr>
              <a:spLocks/>
            </p:cNvSpPr>
            <p:nvPr/>
          </p:nvSpPr>
          <p:spPr bwMode="auto">
            <a:xfrm>
              <a:off x="2450785"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Traducción de idiomas</a:t>
              </a:r>
            </a:p>
          </p:txBody>
        </p:sp>
        <p:sp>
          <p:nvSpPr>
            <p:cNvPr id="56" name="Rectangle 55">
              <a:extLst>
                <a:ext uri="{FF2B5EF4-FFF2-40B4-BE49-F238E27FC236}">
                  <a16:creationId xmlns:a16="http://schemas.microsoft.com/office/drawing/2014/main" id="{8873F5EA-A1C0-2ACF-9E61-85C80B79E8A4}"/>
                </a:ext>
              </a:extLst>
            </p:cNvPr>
            <p:cNvSpPr>
              <a:spLocks/>
            </p:cNvSpPr>
            <p:nvPr/>
          </p:nvSpPr>
          <p:spPr bwMode="auto">
            <a:xfrm>
              <a:off x="4603698"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 el contenido del</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mazo</a:t>
              </a:r>
            </a:p>
          </p:txBody>
        </p:sp>
        <p:sp>
          <p:nvSpPr>
            <p:cNvPr id="60" name="Rectangle 59">
              <a:extLst>
                <a:ext uri="{FF2B5EF4-FFF2-40B4-BE49-F238E27FC236}">
                  <a16:creationId xmlns:a16="http://schemas.microsoft.com/office/drawing/2014/main" id="{9FAD3157-753F-10E1-2B83-FC8049B9DA10}"/>
                </a:ext>
              </a:extLst>
            </p:cNvPr>
            <p:cNvSpPr>
              <a:spLocks/>
            </p:cNvSpPr>
            <p:nvPr/>
          </p:nvSpPr>
          <p:spPr bwMode="auto">
            <a:xfrm>
              <a:off x="6184637"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textos largos</a:t>
              </a:r>
            </a:p>
          </p:txBody>
        </p:sp>
        <p:sp>
          <p:nvSpPr>
            <p:cNvPr id="1036" name="Rectangle 1035">
              <a:extLst>
                <a:ext uri="{FF2B5EF4-FFF2-40B4-BE49-F238E27FC236}">
                  <a16:creationId xmlns:a16="http://schemas.microsoft.com/office/drawing/2014/main" id="{EA478E29-7C40-9F24-C146-A3600110DE36}"/>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Resumir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hilos largos</a:t>
              </a:r>
            </a:p>
          </p:txBody>
        </p:sp>
        <p:sp>
          <p:nvSpPr>
            <p:cNvPr id="1043" name="Rectangle 1042">
              <a:extLst>
                <a:ext uri="{FF2B5EF4-FFF2-40B4-BE49-F238E27FC236}">
                  <a16:creationId xmlns:a16="http://schemas.microsoft.com/office/drawing/2014/main" id="{B143A17A-D7B2-82E5-39A3-40D31F6B11A5}"/>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Crear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listas de tareas </a:t>
              </a:r>
            </a:p>
          </p:txBody>
        </p:sp>
      </p:grpSp>
      <p:grpSp>
        <p:nvGrpSpPr>
          <p:cNvPr id="1046" name="Group 1045" descr="Un objeto con ejemplos de exploración de oportunidades para su propio impacto.">
            <a:extLst>
              <a:ext uri="{FF2B5EF4-FFF2-40B4-BE49-F238E27FC236}">
                <a16:creationId xmlns:a16="http://schemas.microsoft.com/office/drawing/2014/main" id="{B663628C-733B-A5AA-0E3D-7DB2BAD0D43E}"/>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5E717FCC-A68D-6CF2-110F-A21867439AAD}"/>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A9A302-A98A-8B41-9478-6E92262B982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73E9C4-7A6F-DBA6-D8AE-78E9627F9F25}"/>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7CD15CD-EA6F-9207-0C77-70B3DB50EE67}"/>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0E6F076-AF9C-43C2-A6DB-E7071F7760BF}"/>
                </a:ext>
              </a:extLst>
            </p:cNvPr>
            <p:cNvSpPr>
              <a:spLocks/>
            </p:cNvSpPr>
            <p:nvPr/>
          </p:nvSpPr>
          <p:spPr bwMode="auto">
            <a:xfrm>
              <a:off x="869846"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Hacer preguntas sobre una reunión o un chat</a:t>
              </a:r>
            </a:p>
          </p:txBody>
        </p:sp>
        <p:sp>
          <p:nvSpPr>
            <p:cNvPr id="49" name="Rectangle 48">
              <a:extLst>
                <a:ext uri="{FF2B5EF4-FFF2-40B4-BE49-F238E27FC236}">
                  <a16:creationId xmlns:a16="http://schemas.microsoft.com/office/drawing/2014/main" id="{1DF8D44D-7785-B2F9-6FD4-83C3C30EAEB5}"/>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Lluvia de ideas colaborativa</a:t>
              </a:r>
            </a:p>
          </p:txBody>
        </p:sp>
        <p:sp>
          <p:nvSpPr>
            <p:cNvPr id="57" name="Rectangle 56">
              <a:extLst>
                <a:ext uri="{FF2B5EF4-FFF2-40B4-BE49-F238E27FC236}">
                  <a16:creationId xmlns:a16="http://schemas.microsoft.com/office/drawing/2014/main" id="{F0A0D7CF-EEC2-3C44-023F-D582E9ED9D87}"/>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Extraer</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es" sz="1400" i="0" u="none" strike="noStrike" kern="1200" cap="none" spc="0" normalizeH="0" baseline="0" noProof="0">
                  <a:ln>
                    <a:noFill/>
                  </a:ln>
                  <a:solidFill>
                    <a:schemeClr val="tx2"/>
                  </a:solidFill>
                  <a:effectLst/>
                  <a:uLnTx/>
                  <a:uFillTx/>
                  <a:latin typeface="+mj-lt"/>
                  <a:ea typeface="+mj-ea"/>
                  <a:cs typeface="+mj-cs"/>
                </a:rPr>
                <a:t>los siguientes pasos</a:t>
              </a:r>
            </a:p>
          </p:txBody>
        </p:sp>
        <p:sp>
          <p:nvSpPr>
            <p:cNvPr id="61" name="Rectangle 60">
              <a:extLst>
                <a:ext uri="{FF2B5EF4-FFF2-40B4-BE49-F238E27FC236}">
                  <a16:creationId xmlns:a16="http://schemas.microsoft.com/office/drawing/2014/main" id="{791E28DD-D81A-0228-D17F-6254EF3B1AC9}"/>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1400" i="0" u="none" strike="noStrike" kern="1200" cap="none" spc="0" normalizeH="0" baseline="0" noProof="0">
                  <a:ln>
                    <a:noFill/>
                  </a:ln>
                  <a:solidFill>
                    <a:schemeClr val="tx2"/>
                  </a:solidFill>
                  <a:effectLst/>
                  <a:uLnTx/>
                  <a:uFillTx/>
                  <a:latin typeface="+mj-lt"/>
                  <a:ea typeface="+mj-ea"/>
                  <a:cs typeface="+mj-cs"/>
                </a:rPr>
                <a:t>Hacer preguntas sobre el contenido del documento</a:t>
              </a:r>
            </a:p>
          </p:txBody>
        </p:sp>
      </p:grpSp>
      <p:pic>
        <p:nvPicPr>
          <p:cNvPr id="32" name="Picture 31">
            <a:extLst>
              <a:ext uri="{FF2B5EF4-FFF2-40B4-BE49-F238E27FC236}">
                <a16:creationId xmlns:a16="http://schemas.microsoft.com/office/drawing/2014/main" id="{64B37068-D6D7-1350-F2AA-E7859B0D1BB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896372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3249-4AB6-A5AF-4DF2-E3A734D1A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29D3-ED32-00A0-CB91-158D9D9ED7C0}"/>
              </a:ext>
            </a:extLst>
          </p:cNvPr>
          <p:cNvSpPr>
            <a:spLocks noGrp="1"/>
          </p:cNvSpPr>
          <p:nvPr>
            <p:ph type="title"/>
          </p:nvPr>
        </p:nvSpPr>
        <p:spPr>
          <a:xfrm>
            <a:off x="597725" y="3429000"/>
            <a:ext cx="9106916" cy="553998"/>
          </a:xfrm>
        </p:spPr>
        <p:txBody>
          <a:bodyPr/>
          <a:lstStyle/>
          <a:p>
            <a:r>
              <a:rPr lang="es" noProof="0"/>
              <a:t>para tu 'AI Kickstarter' </a:t>
            </a:r>
          </a:p>
        </p:txBody>
      </p:sp>
      <p:sp>
        <p:nvSpPr>
          <p:cNvPr id="3" name="TextBox 2">
            <a:extLst>
              <a:ext uri="{FF2B5EF4-FFF2-40B4-BE49-F238E27FC236}">
                <a16:creationId xmlns:a16="http://schemas.microsoft.com/office/drawing/2014/main" id="{8FE96390-5FBA-A78D-D4B6-6C3560B4ABB2}"/>
              </a:ext>
            </a:extLst>
          </p:cNvPr>
          <p:cNvSpPr txBox="1"/>
          <p:nvPr/>
        </p:nvSpPr>
        <p:spPr>
          <a:xfrm>
            <a:off x="494712" y="2721114"/>
            <a:ext cx="7582441" cy="707886"/>
          </a:xfrm>
          <a:prstGeom prst="rect">
            <a:avLst/>
          </a:prstGeom>
          <a:noFill/>
        </p:spPr>
        <p:txBody>
          <a:bodyPr wrap="square">
            <a:spAutoFit/>
          </a:bodyPr>
          <a:lstStyle/>
          <a:p>
            <a:pPr defTabSz="1371600">
              <a:tabLst>
                <a:tab pos="1371600" algn="l"/>
              </a:tabLst>
              <a:defRPr/>
            </a:pPr>
            <a:r>
              <a:rPr lang="es"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Momentos de inspiración</a:t>
            </a:r>
          </a:p>
        </p:txBody>
      </p:sp>
    </p:spTree>
    <p:extLst>
      <p:ext uri="{BB962C8B-B14F-4D97-AF65-F5344CB8AC3E}">
        <p14:creationId xmlns:p14="http://schemas.microsoft.com/office/powerpoint/2010/main" val="332278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es" dirty="0">
                <a:cs typeface="Segoe UI Semibold"/>
              </a:rPr>
              <a:t>La </a:t>
            </a:r>
            <a:r>
              <a:rPr lang="es" noProof="0" dirty="0">
                <a:cs typeface="Segoe UI Semibold"/>
              </a:rPr>
              <a:t>IA en acción: </a:t>
            </a:r>
            <a:r>
              <a:rPr lang="es" dirty="0">
                <a:cs typeface="Segoe UI Semibold"/>
              </a:rPr>
              <a:t>desbloquear</a:t>
            </a:r>
            <a:r>
              <a:rPr lang="es" noProof="0" dirty="0">
                <a:cs typeface="Segoe UI Semibold"/>
              </a:rPr>
              <a:t> la productividad en el trabajo</a:t>
            </a:r>
            <a:endParaRPr lang="en-US" dirty="0">
              <a:cs typeface="Segoe UI Semibold"/>
            </a:endParaRPr>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vert="horz" wrap="square" lIns="0" tIns="0" rIns="0" bIns="0" rtlCol="0" anchor="t">
            <a:spAutoFit/>
          </a:bodyPr>
          <a:lstStyle/>
          <a:p>
            <a:r>
              <a:rPr lang="es" sz="2000" noProof="0" dirty="0">
                <a:cs typeface="Segoe UI"/>
              </a:rPr>
              <a:t>Impulse su viaje de aprendizaje de IA | </a:t>
            </a:r>
            <a:r>
              <a:rPr lang="es" sz="2000" b="1" dirty="0">
                <a:ea typeface="+mn-lt"/>
                <a:cs typeface="+mn-lt"/>
              </a:rPr>
              <a:t>Español</a:t>
            </a:r>
            <a:endParaRPr lang="es" sz="2000" b="1" noProof="0" dirty="0">
              <a:ea typeface="+mn-lt"/>
              <a:cs typeface="+mn-lt"/>
            </a:endParaRP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9E0B-CCD6-A562-EDFB-D669A4B306E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C5514F-346E-EBC9-E2EB-F3C4070C36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7723426D-D76A-4FF5-F0FD-EFB95B4FB7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47" name="Title 46">
            <a:extLst>
              <a:ext uri="{FF2B5EF4-FFF2-40B4-BE49-F238E27FC236}">
                <a16:creationId xmlns:a16="http://schemas.microsoft.com/office/drawing/2014/main" id="{8FAC4E87-56E6-0147-347A-A209210C6A7A}"/>
              </a:ext>
            </a:extLst>
          </p:cNvPr>
          <p:cNvSpPr>
            <a:spLocks noGrp="1"/>
          </p:cNvSpPr>
          <p:nvPr>
            <p:ph type="title"/>
          </p:nvPr>
        </p:nvSpPr>
        <p:spPr>
          <a:xfrm>
            <a:off x="806142" y="1660646"/>
            <a:ext cx="4785360" cy="430887"/>
          </a:xfrm>
        </p:spPr>
        <p:txBody>
          <a:bodyPr/>
          <a:lstStyle/>
          <a:p>
            <a:r>
              <a:rPr lang="es" sz="2800" noProof="0"/>
              <a:t>Momento de la bombilla 1</a:t>
            </a:r>
          </a:p>
        </p:txBody>
      </p:sp>
      <p:sp>
        <p:nvSpPr>
          <p:cNvPr id="5" name="Title 46">
            <a:extLst>
              <a:ext uri="{FF2B5EF4-FFF2-40B4-BE49-F238E27FC236}">
                <a16:creationId xmlns:a16="http://schemas.microsoft.com/office/drawing/2014/main" id="{CECF09EF-A717-C3C2-03BF-B4BCCE1B8F11}"/>
              </a:ext>
            </a:extLst>
          </p:cNvPr>
          <p:cNvSpPr txBox="1">
            <a:spLocks/>
          </p:cNvSpPr>
          <p:nvPr/>
        </p:nvSpPr>
        <p:spPr>
          <a:xfrm>
            <a:off x="806142" y="2232346"/>
            <a:ext cx="550926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 sz="4000" noProof="0"/>
              <a:t>Redactar correos electrónicos con IA</a:t>
            </a:r>
          </a:p>
        </p:txBody>
      </p:sp>
      <p:grpSp>
        <p:nvGrpSpPr>
          <p:cNvPr id="10" name="Group 9" descr="Un objeto con un mensaje para redactar correos electrónicos con IA.">
            <a:extLst>
              <a:ext uri="{FF2B5EF4-FFF2-40B4-BE49-F238E27FC236}">
                <a16:creationId xmlns:a16="http://schemas.microsoft.com/office/drawing/2014/main" id="{687D320B-56F2-93BB-0592-123B3DA508E5}"/>
              </a:ext>
            </a:extLst>
          </p:cNvPr>
          <p:cNvGrpSpPr/>
          <p:nvPr/>
        </p:nvGrpSpPr>
        <p:grpSpPr>
          <a:xfrm>
            <a:off x="657725" y="3914274"/>
            <a:ext cx="6023811" cy="2257926"/>
            <a:chOff x="657725" y="3914274"/>
            <a:chExt cx="6023811" cy="2257926"/>
          </a:xfrm>
        </p:grpSpPr>
        <p:grpSp>
          <p:nvGrpSpPr>
            <p:cNvPr id="7" name="Group 6">
              <a:extLst>
                <a:ext uri="{FF2B5EF4-FFF2-40B4-BE49-F238E27FC236}">
                  <a16:creationId xmlns:a16="http://schemas.microsoft.com/office/drawing/2014/main" id="{4DB045D7-95EE-6847-1929-5355FF8D5DC9}"/>
                </a:ext>
              </a:extLst>
            </p:cNvPr>
            <p:cNvGrpSpPr/>
            <p:nvPr/>
          </p:nvGrpSpPr>
          <p:grpSpPr>
            <a:xfrm>
              <a:off x="657725" y="4317877"/>
              <a:ext cx="6023811" cy="1854323"/>
              <a:chOff x="657725" y="4317877"/>
              <a:chExt cx="6023811" cy="1854323"/>
            </a:xfrm>
          </p:grpSpPr>
          <p:sp>
            <p:nvSpPr>
              <p:cNvPr id="3" name="Speech Bubble: Rectangle with Corners Rounded 2">
                <a:extLst>
                  <a:ext uri="{FF2B5EF4-FFF2-40B4-BE49-F238E27FC236}">
                    <a16:creationId xmlns:a16="http://schemas.microsoft.com/office/drawing/2014/main" id="{B47E04C7-DC2B-C781-FFD6-C0E6B5965DB2}"/>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D3F2812C-FC54-5200-D04D-3336BB204783}"/>
                  </a:ext>
                </a:extLst>
              </p:cNvPr>
              <p:cNvSpPr txBox="1">
                <a:spLocks/>
              </p:cNvSpPr>
              <p:nvPr/>
            </p:nvSpPr>
            <p:spPr>
              <a:xfrm>
                <a:off x="948599" y="4387096"/>
                <a:ext cx="5366803"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 sz="2400" noProof="0"/>
                  <a:t>"¿Puede ayudarme a redactar un correo electrónico para mi equipo de liderazgo que destaque mi nueva campaña?"</a:t>
                </a:r>
              </a:p>
            </p:txBody>
          </p:sp>
        </p:grpSp>
        <p:sp>
          <p:nvSpPr>
            <p:cNvPr id="8" name="Isosceles Triangle 7">
              <a:extLst>
                <a:ext uri="{FF2B5EF4-FFF2-40B4-BE49-F238E27FC236}">
                  <a16:creationId xmlns:a16="http://schemas.microsoft.com/office/drawing/2014/main" id="{FA53A3DB-7433-0B1D-6E10-00C770E8B0D8}"/>
                </a:ext>
              </a:extLst>
            </p:cNvPr>
            <p:cNvSpPr/>
            <p:nvPr/>
          </p:nvSpPr>
          <p:spPr bwMode="auto">
            <a:xfrm>
              <a:off x="1309510" y="3914274"/>
              <a:ext cx="663669" cy="40360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C1DE98D-F705-FFAA-6724-C950408777B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0116" y="5486400"/>
            <a:ext cx="1437712" cy="1371600"/>
          </a:xfrm>
          <a:prstGeom prst="rect">
            <a:avLst/>
          </a:prstGeom>
        </p:spPr>
      </p:pic>
      <p:sp>
        <p:nvSpPr>
          <p:cNvPr id="9" name="Rectangle: Folded Corner 8">
            <a:extLst>
              <a:ext uri="{FF2B5EF4-FFF2-40B4-BE49-F238E27FC236}">
                <a16:creationId xmlns:a16="http://schemas.microsoft.com/office/drawing/2014/main" id="{2364107D-B459-9711-474C-7E37A0BA5B6C}"/>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1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2633139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0338-DB70-69AC-B14C-74F8F821DD51}"/>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F170C58E-8591-A57C-BFF6-B85426ACD1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sp>
        <p:nvSpPr>
          <p:cNvPr id="15" name="Title 46">
            <a:extLst>
              <a:ext uri="{FF2B5EF4-FFF2-40B4-BE49-F238E27FC236}">
                <a16:creationId xmlns:a16="http://schemas.microsoft.com/office/drawing/2014/main" id="{1A0CDD86-BDDA-4D47-7356-750231E394AE}"/>
              </a:ext>
            </a:extLst>
          </p:cNvPr>
          <p:cNvSpPr>
            <a:spLocks noGrp="1"/>
          </p:cNvSpPr>
          <p:nvPr>
            <p:ph type="title"/>
          </p:nvPr>
        </p:nvSpPr>
        <p:spPr>
          <a:xfrm>
            <a:off x="806142" y="1660646"/>
            <a:ext cx="4785360" cy="430887"/>
          </a:xfrm>
        </p:spPr>
        <p:txBody>
          <a:bodyPr/>
          <a:lstStyle/>
          <a:p>
            <a:r>
              <a:rPr lang="es" sz="2800" noProof="0"/>
              <a:t>Momento de la bombilla 2</a:t>
            </a:r>
          </a:p>
        </p:txBody>
      </p:sp>
      <p:sp>
        <p:nvSpPr>
          <p:cNvPr id="5" name="Title 46">
            <a:extLst>
              <a:ext uri="{FF2B5EF4-FFF2-40B4-BE49-F238E27FC236}">
                <a16:creationId xmlns:a16="http://schemas.microsoft.com/office/drawing/2014/main" id="{A811E684-DB88-1B11-C2C4-CA1A2BC2F6E1}"/>
              </a:ext>
            </a:extLst>
          </p:cNvPr>
          <p:cNvSpPr txBox="1">
            <a:spLocks/>
          </p:cNvSpPr>
          <p:nvPr/>
        </p:nvSpPr>
        <p:spPr>
          <a:xfrm>
            <a:off x="806142" y="2214106"/>
            <a:ext cx="713117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 sz="4000" noProof="0"/>
              <a:t>Creación de un </a:t>
            </a:r>
            <a:br>
              <a:rPr lang="en-US" sz="4000" noProof="0"/>
            </a:br>
            <a:r>
              <a:rPr lang="es" sz="4000" noProof="0"/>
              <a:t>documento de estrategia</a:t>
            </a:r>
          </a:p>
        </p:txBody>
      </p:sp>
      <p:grpSp>
        <p:nvGrpSpPr>
          <p:cNvPr id="8" name="Group 7" descr="Objeto de una pregunta en forma de sugerencia para crear un documento de estrategia. ">
            <a:extLst>
              <a:ext uri="{FF2B5EF4-FFF2-40B4-BE49-F238E27FC236}">
                <a16:creationId xmlns:a16="http://schemas.microsoft.com/office/drawing/2014/main" id="{EA895AC5-7105-F8AD-1BAF-3FD441FCBE55}"/>
              </a:ext>
            </a:extLst>
          </p:cNvPr>
          <p:cNvGrpSpPr/>
          <p:nvPr/>
        </p:nvGrpSpPr>
        <p:grpSpPr>
          <a:xfrm>
            <a:off x="657725" y="3914274"/>
            <a:ext cx="6023811" cy="2055940"/>
            <a:chOff x="657725" y="3914274"/>
            <a:chExt cx="6023811" cy="2055940"/>
          </a:xfrm>
        </p:grpSpPr>
        <p:grpSp>
          <p:nvGrpSpPr>
            <p:cNvPr id="9" name="Group 8">
              <a:extLst>
                <a:ext uri="{FF2B5EF4-FFF2-40B4-BE49-F238E27FC236}">
                  <a16:creationId xmlns:a16="http://schemas.microsoft.com/office/drawing/2014/main" id="{A7910739-4D36-9F42-5A81-C980C321AC18}"/>
                </a:ext>
              </a:extLst>
            </p:cNvPr>
            <p:cNvGrpSpPr/>
            <p:nvPr/>
          </p:nvGrpSpPr>
          <p:grpSpPr>
            <a:xfrm>
              <a:off x="657725" y="4317877"/>
              <a:ext cx="6023811" cy="1652337"/>
              <a:chOff x="657725" y="4317877"/>
              <a:chExt cx="6023811" cy="1652337"/>
            </a:xfrm>
          </p:grpSpPr>
          <p:sp>
            <p:nvSpPr>
              <p:cNvPr id="11" name="Speech Bubble: Rectangle with Corners Rounded 10">
                <a:extLst>
                  <a:ext uri="{FF2B5EF4-FFF2-40B4-BE49-F238E27FC236}">
                    <a16:creationId xmlns:a16="http://schemas.microsoft.com/office/drawing/2014/main" id="{3E50C04E-78EF-3B88-18A3-6480CB0A69A8}"/>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4A672B1-9429-E866-651E-7F98C3F25148}"/>
                  </a:ext>
                </a:extLst>
              </p:cNvPr>
              <p:cNvSpPr txBox="1">
                <a:spLocks/>
              </p:cNvSpPr>
              <p:nvPr/>
            </p:nvSpPr>
            <p:spPr>
              <a:xfrm>
                <a:off x="948599" y="4548521"/>
                <a:ext cx="5366803" cy="1088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 sz="2400" noProof="0"/>
                  <a:t>"¿Puede proporcionarme un borrador de plantilla para un documento de estrategia ejecutiva?"</a:t>
                </a:r>
              </a:p>
            </p:txBody>
          </p:sp>
        </p:grpSp>
        <p:sp>
          <p:nvSpPr>
            <p:cNvPr id="10" name="Isosceles Triangle 9">
              <a:extLst>
                <a:ext uri="{FF2B5EF4-FFF2-40B4-BE49-F238E27FC236}">
                  <a16:creationId xmlns:a16="http://schemas.microsoft.com/office/drawing/2014/main" id="{B766ECCD-CC3F-0CDF-E4F1-C14E137FEAE9}"/>
                </a:ext>
              </a:extLst>
            </p:cNvPr>
            <p:cNvSpPr/>
            <p:nvPr/>
          </p:nvSpPr>
          <p:spPr bwMode="auto">
            <a:xfrm>
              <a:off x="1309510" y="3914274"/>
              <a:ext cx="663669" cy="403603"/>
            </a:xfrm>
            <a:prstGeom prst="triangl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1" name="Picture 30">
            <a:extLst>
              <a:ext uri="{FF2B5EF4-FFF2-40B4-BE49-F238E27FC236}">
                <a16:creationId xmlns:a16="http://schemas.microsoft.com/office/drawing/2014/main" id="{44F33F9E-94D8-2CD7-83E2-43EC7F9E064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3D173D6-7D94-7284-90FF-635530D185E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2388" y="5486400"/>
            <a:ext cx="1437712" cy="1371600"/>
          </a:xfrm>
          <a:prstGeom prst="rect">
            <a:avLst/>
          </a:prstGeom>
        </p:spPr>
      </p:pic>
      <p:sp>
        <p:nvSpPr>
          <p:cNvPr id="4" name="Rectangle: Folded Corner 3">
            <a:extLst>
              <a:ext uri="{FF2B5EF4-FFF2-40B4-BE49-F238E27FC236}">
                <a16:creationId xmlns:a16="http://schemas.microsoft.com/office/drawing/2014/main" id="{69810B26-6D27-A43C-5009-AA4F7E89D3EB}"/>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2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105391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3BB0-ED23-78AA-F8F8-1BDB85838AB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4592E41-DF85-3554-FE73-1ADC0A82A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3ECBCE92-FF6A-D3D2-8FDE-8DF0F80726D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12" name="Title 46">
            <a:extLst>
              <a:ext uri="{FF2B5EF4-FFF2-40B4-BE49-F238E27FC236}">
                <a16:creationId xmlns:a16="http://schemas.microsoft.com/office/drawing/2014/main" id="{6E4D7E96-71F4-DC76-D822-13BD76FC9B1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 sz="2800" noProof="0"/>
              <a:t>Momento de la bombilla 3</a:t>
            </a:r>
          </a:p>
        </p:txBody>
      </p:sp>
      <p:sp>
        <p:nvSpPr>
          <p:cNvPr id="5" name="Title 46">
            <a:extLst>
              <a:ext uri="{FF2B5EF4-FFF2-40B4-BE49-F238E27FC236}">
                <a16:creationId xmlns:a16="http://schemas.microsoft.com/office/drawing/2014/main" id="{2EFAA436-D28D-0C2F-7204-3D7C592C9899}"/>
              </a:ext>
            </a:extLst>
          </p:cNvPr>
          <p:cNvSpPr txBox="1">
            <a:spLocks noGrp="1"/>
          </p:cNvSpPr>
          <p:nvPr>
            <p:ph type="title" idx="4294967295"/>
          </p:nvPr>
        </p:nvSpPr>
        <p:spPr>
          <a:xfrm>
            <a:off x="806142" y="2197894"/>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 sz="4000" b="0" i="0" u="none" strike="noStrike" kern="1200" cap="none" spc="-50" normalizeH="0" baseline="0" noProof="0">
                <a:ln w="3175">
                  <a:noFill/>
                </a:ln>
                <a:solidFill>
                  <a:schemeClr val="tx1"/>
                </a:solidFill>
                <a:effectLst/>
                <a:uLnTx/>
                <a:uFillTx/>
                <a:latin typeface="+mj-lt"/>
                <a:ea typeface="+mn-ea"/>
                <a:cs typeface="Segoe UI" pitchFamily="34" charset="0"/>
              </a:rPr>
              <a:t>Lluvia de ideas para nuevas iniciativas</a:t>
            </a:r>
          </a:p>
        </p:txBody>
      </p:sp>
      <p:grpSp>
        <p:nvGrpSpPr>
          <p:cNvPr id="7" name="Group 6" descr="Un objeto de pregunta en forma de sugerencia para hacer una lluvia de ideas para nuevas iniciativas.">
            <a:extLst>
              <a:ext uri="{FF2B5EF4-FFF2-40B4-BE49-F238E27FC236}">
                <a16:creationId xmlns:a16="http://schemas.microsoft.com/office/drawing/2014/main" id="{35C5F3B5-145F-9297-4DBB-F0F3C6C5EAF2}"/>
              </a:ext>
            </a:extLst>
          </p:cNvPr>
          <p:cNvGrpSpPr/>
          <p:nvPr/>
        </p:nvGrpSpPr>
        <p:grpSpPr>
          <a:xfrm>
            <a:off x="657725" y="3914274"/>
            <a:ext cx="6503170" cy="2486526"/>
            <a:chOff x="657725" y="3914274"/>
            <a:chExt cx="6503170" cy="2486526"/>
          </a:xfrm>
          <a:solidFill>
            <a:schemeClr val="accent2">
              <a:lumMod val="20000"/>
              <a:lumOff val="80000"/>
            </a:schemeClr>
          </a:solidFill>
        </p:grpSpPr>
        <p:grpSp>
          <p:nvGrpSpPr>
            <p:cNvPr id="8" name="Group 7">
              <a:extLst>
                <a:ext uri="{FF2B5EF4-FFF2-40B4-BE49-F238E27FC236}">
                  <a16:creationId xmlns:a16="http://schemas.microsoft.com/office/drawing/2014/main" id="{9CA56EE7-20BE-2041-7310-2B951611F3B2}"/>
                </a:ext>
              </a:extLst>
            </p:cNvPr>
            <p:cNvGrpSpPr/>
            <p:nvPr/>
          </p:nvGrpSpPr>
          <p:grpSpPr>
            <a:xfrm>
              <a:off x="657725" y="4317877"/>
              <a:ext cx="6503170" cy="2082923"/>
              <a:chOff x="657725" y="4317877"/>
              <a:chExt cx="6503170" cy="2082923"/>
            </a:xfrm>
            <a:grpFill/>
          </p:grpSpPr>
          <p:sp>
            <p:nvSpPr>
              <p:cNvPr id="10" name="Speech Bubble: Rectangle with Corners Rounded 9">
                <a:extLst>
                  <a:ext uri="{FF2B5EF4-FFF2-40B4-BE49-F238E27FC236}">
                    <a16:creationId xmlns:a16="http://schemas.microsoft.com/office/drawing/2014/main" id="{AE143344-5802-B187-9AA8-052E405FB081}"/>
                  </a:ext>
                </a:extLst>
              </p:cNvPr>
              <p:cNvSpPr/>
              <p:nvPr/>
            </p:nvSpPr>
            <p:spPr bwMode="auto">
              <a:xfrm>
                <a:off x="657725" y="4317877"/>
                <a:ext cx="6503170" cy="2082923"/>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4C8148D4-0962-ADED-6F41-C506E525B01F}"/>
                  </a:ext>
                </a:extLst>
              </p:cNvPr>
              <p:cNvSpPr txBox="1">
                <a:spLocks/>
              </p:cNvSpPr>
              <p:nvPr/>
            </p:nvSpPr>
            <p:spPr>
              <a:xfrm>
                <a:off x="960959" y="4317877"/>
                <a:ext cx="5896701"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 sz="2400" noProof="0"/>
                  <a:t>"¿Cuáles son las 5 formas en que puedo fomentar el bienestar de nuestros empleados?" </a:t>
                </a:r>
              </a:p>
              <a:p>
                <a:pPr marL="0" indent="0">
                  <a:buNone/>
                </a:pPr>
                <a:r>
                  <a:rPr lang="es" sz="2400" noProof="0"/>
                  <a:t>—¿Y qué hay de algunas ideas de programas de bienestar?</a:t>
                </a:r>
              </a:p>
            </p:txBody>
          </p:sp>
        </p:grpSp>
        <p:sp>
          <p:nvSpPr>
            <p:cNvPr id="9" name="Isosceles Triangle 8">
              <a:extLst>
                <a:ext uri="{FF2B5EF4-FFF2-40B4-BE49-F238E27FC236}">
                  <a16:creationId xmlns:a16="http://schemas.microsoft.com/office/drawing/2014/main" id="{834FFD68-F9D7-7354-DD61-492283A5496F}"/>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5C40853-AA11-F143-287F-FDB3A305172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sp>
        <p:nvSpPr>
          <p:cNvPr id="4" name="Rectangle: Folded Corner 3">
            <a:extLst>
              <a:ext uri="{FF2B5EF4-FFF2-40B4-BE49-F238E27FC236}">
                <a16:creationId xmlns:a16="http://schemas.microsoft.com/office/drawing/2014/main" id="{7941AEBA-8039-E746-2959-84EAED6EA2FC}"/>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3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3051187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440-9A96-ABB9-F189-C210586130F1}"/>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62002603-1A07-8F94-3B3C-95CD3B1B0A5D}"/>
              </a:ext>
            </a:extLst>
          </p:cNvPr>
          <p:cNvSpPr txBox="1">
            <a:spLocks noGrp="1"/>
          </p:cNvSpPr>
          <p:nvPr>
            <p:ph type="title" idx="4294967295"/>
          </p:nvPr>
        </p:nvSpPr>
        <p:spPr>
          <a:xfrm>
            <a:off x="806142" y="2206639"/>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s" sz="4000" b="0" i="0" u="none" strike="noStrike" kern="1200" cap="none" spc="-50" normalizeH="0" baseline="0" noProof="0">
                <a:ln w="3175">
                  <a:noFill/>
                </a:ln>
                <a:solidFill>
                  <a:schemeClr val="tx1"/>
                </a:solidFill>
                <a:effectLst/>
                <a:uLnTx/>
                <a:uFillTx/>
                <a:latin typeface="+mj-lt"/>
                <a:ea typeface="+mn-ea"/>
                <a:cs typeface="Segoe UI" pitchFamily="34" charset="0"/>
              </a:rPr>
              <a:t>Desarrollar una lista de verificación para su proyecto</a:t>
            </a:r>
          </a:p>
        </p:txBody>
      </p:sp>
      <p:pic>
        <p:nvPicPr>
          <p:cNvPr id="31" name="Picture 30">
            <a:extLst>
              <a:ext uri="{FF2B5EF4-FFF2-40B4-BE49-F238E27FC236}">
                <a16:creationId xmlns:a16="http://schemas.microsoft.com/office/drawing/2014/main" id="{6E9CE91E-DEDA-0DE6-7A20-E34E2DBF86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065323C-8BC4-C53A-2E25-0A50DE4C300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pic>
        <p:nvPicPr>
          <p:cNvPr id="27" name="Picture 26">
            <a:extLst>
              <a:ext uri="{FF2B5EF4-FFF2-40B4-BE49-F238E27FC236}">
                <a16:creationId xmlns:a16="http://schemas.microsoft.com/office/drawing/2014/main" id="{34C2CF83-1A24-1549-0A45-F5F27D0256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flipH="1">
            <a:off x="-1" y="0"/>
            <a:ext cx="2619022" cy="1323975"/>
          </a:xfrm>
          <a:prstGeom prst="rect">
            <a:avLst/>
          </a:prstGeom>
        </p:spPr>
      </p:pic>
      <p:sp>
        <p:nvSpPr>
          <p:cNvPr id="8" name="Title 46">
            <a:extLst>
              <a:ext uri="{FF2B5EF4-FFF2-40B4-BE49-F238E27FC236}">
                <a16:creationId xmlns:a16="http://schemas.microsoft.com/office/drawing/2014/main" id="{047932F2-3271-9B68-C473-E4935789DC9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 sz="2800" noProof="0"/>
              <a:t>Momento de la bombilla 4</a:t>
            </a:r>
          </a:p>
        </p:txBody>
      </p:sp>
      <p:grpSp>
        <p:nvGrpSpPr>
          <p:cNvPr id="9" name="Group 8" descr="Un objeto de una pregunta en forma de sugerencia para desarrollar una lista de verificación para su proyecto.">
            <a:extLst>
              <a:ext uri="{FF2B5EF4-FFF2-40B4-BE49-F238E27FC236}">
                <a16:creationId xmlns:a16="http://schemas.microsoft.com/office/drawing/2014/main" id="{57FF5DFD-8548-299F-D608-E8C330E97681}"/>
              </a:ext>
            </a:extLst>
          </p:cNvPr>
          <p:cNvGrpSpPr/>
          <p:nvPr/>
        </p:nvGrpSpPr>
        <p:grpSpPr>
          <a:xfrm>
            <a:off x="648395" y="4138208"/>
            <a:ext cx="6023811" cy="2346974"/>
            <a:chOff x="657725" y="3914274"/>
            <a:chExt cx="6023811" cy="2346974"/>
          </a:xfrm>
          <a:solidFill>
            <a:schemeClr val="accent3">
              <a:lumMod val="20000"/>
              <a:lumOff val="80000"/>
            </a:schemeClr>
          </a:solidFill>
        </p:grpSpPr>
        <p:grpSp>
          <p:nvGrpSpPr>
            <p:cNvPr id="10" name="Group 9">
              <a:extLst>
                <a:ext uri="{FF2B5EF4-FFF2-40B4-BE49-F238E27FC236}">
                  <a16:creationId xmlns:a16="http://schemas.microsoft.com/office/drawing/2014/main" id="{8065836D-DAFC-8D3E-820C-F74E6D0CCA6D}"/>
                </a:ext>
              </a:extLst>
            </p:cNvPr>
            <p:cNvGrpSpPr/>
            <p:nvPr/>
          </p:nvGrpSpPr>
          <p:grpSpPr>
            <a:xfrm>
              <a:off x="657725" y="4317877"/>
              <a:ext cx="6023811" cy="1943371"/>
              <a:chOff x="657725" y="4317877"/>
              <a:chExt cx="6023811" cy="1943371"/>
            </a:xfrm>
            <a:grpFill/>
          </p:grpSpPr>
          <p:sp>
            <p:nvSpPr>
              <p:cNvPr id="12" name="Speech Bubble: Rectangle with Corners Rounded 11">
                <a:extLst>
                  <a:ext uri="{FF2B5EF4-FFF2-40B4-BE49-F238E27FC236}">
                    <a16:creationId xmlns:a16="http://schemas.microsoft.com/office/drawing/2014/main" id="{56E3DC89-2E03-5A08-E303-633E4EE709EB}"/>
                  </a:ext>
                </a:extLst>
              </p:cNvPr>
              <p:cNvSpPr/>
              <p:nvPr/>
            </p:nvSpPr>
            <p:spPr bwMode="auto">
              <a:xfrm>
                <a:off x="657725" y="4317877"/>
                <a:ext cx="6023811" cy="1943371"/>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512F9141-C826-F798-97D5-7D04FC7998BB}"/>
                  </a:ext>
                </a:extLst>
              </p:cNvPr>
              <p:cNvSpPr txBox="1">
                <a:spLocks/>
              </p:cNvSpPr>
              <p:nvPr/>
            </p:nvSpPr>
            <p:spPr>
              <a:xfrm>
                <a:off x="881617" y="4317877"/>
                <a:ext cx="5576026"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 sz="2400" noProof="0"/>
                  <a:t>"¿Puedes convertir esta lista de verificación de incorporación en una lista completa de incorporación? Incluir lo que ya he enumerado y producir en una tabla"</a:t>
                </a:r>
              </a:p>
            </p:txBody>
          </p:sp>
        </p:grpSp>
        <p:sp>
          <p:nvSpPr>
            <p:cNvPr id="11" name="Isosceles Triangle 10">
              <a:extLst>
                <a:ext uri="{FF2B5EF4-FFF2-40B4-BE49-F238E27FC236}">
                  <a16:creationId xmlns:a16="http://schemas.microsoft.com/office/drawing/2014/main" id="{A7DBC445-723B-164E-98F9-AC65AB87D637}"/>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4" name="Rectangle: Folded Corner 3">
            <a:extLst>
              <a:ext uri="{FF2B5EF4-FFF2-40B4-BE49-F238E27FC236}">
                <a16:creationId xmlns:a16="http://schemas.microsoft.com/office/drawing/2014/main" id="{44ADA76B-23A6-4E0D-80E9-5B9CDFCF1115}"/>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4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4221984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3B06-3061-A98C-5253-8A32966556FA}"/>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FA0BC036-9512-EDD8-6724-BBD28EB8024A}"/>
              </a:ext>
            </a:extLst>
          </p:cNvPr>
          <p:cNvSpPr>
            <a:spLocks noGrp="1"/>
          </p:cNvSpPr>
          <p:nvPr>
            <p:ph type="title"/>
          </p:nvPr>
        </p:nvSpPr>
        <p:spPr>
          <a:xfrm>
            <a:off x="586740" y="479785"/>
            <a:ext cx="11018520" cy="443198"/>
          </a:xfrm>
        </p:spPr>
        <p:txBody>
          <a:bodyPr/>
          <a:lstStyle/>
          <a:p>
            <a:r>
              <a:rPr lang="es" sz="3200" noProof="0"/>
              <a:t>3 minutos de autorreflexión</a:t>
            </a:r>
          </a:p>
        </p:txBody>
      </p:sp>
      <p:sp>
        <p:nvSpPr>
          <p:cNvPr id="7" name="TextBox 6">
            <a:extLst>
              <a:ext uri="{FF2B5EF4-FFF2-40B4-BE49-F238E27FC236}">
                <a16:creationId xmlns:a16="http://schemas.microsoft.com/office/drawing/2014/main" id="{2981879B-CD5F-6B26-7247-6B6490F256AE}"/>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Encontrar tu oportunidad de "AI Kickstarter"</a:t>
            </a:r>
          </a:p>
        </p:txBody>
      </p:sp>
      <p:sp>
        <p:nvSpPr>
          <p:cNvPr id="34" name="Rectangle: Top Corners Rounded 33" descr="Un objeto que muestra 3 minutos para el ejercicio de autorreflexión.">
            <a:extLst>
              <a:ext uri="{FF2B5EF4-FFF2-40B4-BE49-F238E27FC236}">
                <a16:creationId xmlns:a16="http://schemas.microsoft.com/office/drawing/2014/main" id="{88337949-2663-5328-E8AA-2AB478ADA953}"/>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0" name="Graphic 29" descr="Cronómetro 75% contorno">
            <a:extLst>
              <a:ext uri="{FF2B5EF4-FFF2-40B4-BE49-F238E27FC236}">
                <a16:creationId xmlns:a16="http://schemas.microsoft.com/office/drawing/2014/main" id="{0523E343-33D9-11A7-FEFD-247446C04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817D1301-4572-D0DE-2B34-1BBA3440096C}"/>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es" sz="1800" b="1" noProof="0">
                <a:ln w="3175">
                  <a:noFill/>
                </a:ln>
                <a:solidFill>
                  <a:schemeClr val="bg1"/>
                </a:solidFill>
                <a:latin typeface="+mj-lt"/>
                <a:cs typeface="Segoe UI" panose="020B0502040204020203" pitchFamily="34" charset="0"/>
              </a:rPr>
              <a:t>3 minutos</a:t>
            </a:r>
          </a:p>
        </p:txBody>
      </p:sp>
      <p:sp>
        <p:nvSpPr>
          <p:cNvPr id="22" name="Freeform 8">
            <a:extLst>
              <a:ext uri="{FF2B5EF4-FFF2-40B4-BE49-F238E27FC236}">
                <a16:creationId xmlns:a16="http://schemas.microsoft.com/office/drawing/2014/main" id="{99927B30-F99A-9BCD-9D4A-C91613D92CA4}"/>
              </a:ext>
              <a:ext uri="{C183D7F6-B498-43B3-948B-1728B52AA6E4}">
                <adec:decorative xmlns:adec="http://schemas.microsoft.com/office/drawing/2017/decorative" val="1"/>
              </a:ext>
            </a:extLst>
          </p:cNvPr>
          <p:cNvSpPr>
            <a:spLocks/>
          </p:cNvSpPr>
          <p:nvPr/>
        </p:nvSpPr>
        <p:spPr bwMode="auto">
          <a:xfrm>
            <a:off x="452244" y="1735977"/>
            <a:ext cx="9315870" cy="382547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CEFF60EF-DE5C-EBA3-A8F0-20D647371776}"/>
              </a:ext>
            </a:extLst>
          </p:cNvPr>
          <p:cNvSpPr txBox="1"/>
          <p:nvPr/>
        </p:nvSpPr>
        <p:spPr>
          <a:xfrm>
            <a:off x="655243" y="1920721"/>
            <a:ext cx="6229697" cy="369332"/>
          </a:xfrm>
          <a:prstGeom prst="rect">
            <a:avLst/>
          </a:prstGeom>
          <a:noFill/>
        </p:spPr>
        <p:txBody>
          <a:bodyPr wrap="square" lIns="0" tIns="0" rIns="0" bIns="0" rtlCol="0">
            <a:spAutoFit/>
          </a:bodyPr>
          <a:lstStyle/>
          <a:p>
            <a:pPr defTabSz="1371600">
              <a:tabLst>
                <a:tab pos="1371600" algn="l"/>
              </a:tabLst>
              <a:defRPr/>
            </a:pPr>
            <a:r>
              <a:rPr lang="es" sz="2400" b="1" noProof="0">
                <a:ln w="3175">
                  <a:noFill/>
                </a:ln>
                <a:latin typeface="+mj-lt"/>
                <a:cs typeface="Segoe UI" panose="020B0502040204020203" pitchFamily="34" charset="0"/>
              </a:rPr>
              <a:t>Preguntas orientadoras</a:t>
            </a:r>
          </a:p>
        </p:txBody>
      </p:sp>
      <p:grpSp>
        <p:nvGrpSpPr>
          <p:cNvPr id="19" name="Group 18" descr="Pasos para una autorreflexión de 3 minutos: Encontrar la oportunidad de 'AI Kickstarter' para identificar y evaluar tareas repetitivas para la automatización, con el objetivo de mejorar la productividad y reducir los errores.">
            <a:extLst>
              <a:ext uri="{FF2B5EF4-FFF2-40B4-BE49-F238E27FC236}">
                <a16:creationId xmlns:a16="http://schemas.microsoft.com/office/drawing/2014/main" id="{ABA1DCE8-93D9-239D-543D-33F16141CEFC}"/>
              </a:ext>
            </a:extLst>
          </p:cNvPr>
          <p:cNvGrpSpPr/>
          <p:nvPr/>
        </p:nvGrpSpPr>
        <p:grpSpPr>
          <a:xfrm>
            <a:off x="892319" y="2515653"/>
            <a:ext cx="8643566" cy="2667070"/>
            <a:chOff x="586740" y="2797973"/>
            <a:chExt cx="9150159" cy="3074015"/>
          </a:xfrm>
        </p:grpSpPr>
        <p:grpSp>
          <p:nvGrpSpPr>
            <p:cNvPr id="12" name="Group 11">
              <a:extLst>
                <a:ext uri="{FF2B5EF4-FFF2-40B4-BE49-F238E27FC236}">
                  <a16:creationId xmlns:a16="http://schemas.microsoft.com/office/drawing/2014/main" id="{A139BDCA-8EC4-F46D-091D-86A728032B5F}"/>
                </a:ext>
              </a:extLst>
            </p:cNvPr>
            <p:cNvGrpSpPr/>
            <p:nvPr/>
          </p:nvGrpSpPr>
          <p:grpSpPr>
            <a:xfrm>
              <a:off x="586740" y="2797973"/>
              <a:ext cx="8858225" cy="716747"/>
              <a:chOff x="586740" y="2797973"/>
              <a:chExt cx="8858225" cy="716747"/>
            </a:xfrm>
          </p:grpSpPr>
          <p:sp>
            <p:nvSpPr>
              <p:cNvPr id="6" name="TextBox 5">
                <a:extLst>
                  <a:ext uri="{FF2B5EF4-FFF2-40B4-BE49-F238E27FC236}">
                    <a16:creationId xmlns:a16="http://schemas.microsoft.com/office/drawing/2014/main" id="{620B040C-A83A-F624-3DBE-D947CB4EB50A}"/>
                  </a:ext>
                </a:extLst>
              </p:cNvPr>
              <p:cNvSpPr txBox="1"/>
              <p:nvPr/>
            </p:nvSpPr>
            <p:spPr>
              <a:xfrm>
                <a:off x="1963871" y="2805245"/>
                <a:ext cx="7481094" cy="709475"/>
              </a:xfrm>
              <a:prstGeom prst="rect">
                <a:avLst/>
              </a:prstGeom>
              <a:noFill/>
            </p:spPr>
            <p:txBody>
              <a:bodyPr wrap="square" lIns="0" tIns="0" rIns="0" bIns="0" rtlCol="0">
                <a:spAutoFit/>
              </a:bodyPr>
              <a:lstStyle/>
              <a:p>
                <a:pPr defTabSz="1371600">
                  <a:tabLst>
                    <a:tab pos="1371600" algn="l"/>
                  </a:tabLst>
                  <a:defRPr/>
                </a:pPr>
                <a:r>
                  <a:rPr lang="es" sz="2000" noProof="0">
                    <a:ln w="3175">
                      <a:noFill/>
                    </a:ln>
                    <a:cs typeface="Segoe UI" panose="020B0502040204020203" pitchFamily="34" charset="0"/>
                  </a:rPr>
                  <a:t>¿Cuáles son 1 o 2 tareas en tu trabajo diario que se sienten repetitivas, manuales o frustrantes?</a:t>
                </a:r>
              </a:p>
            </p:txBody>
          </p:sp>
          <p:sp>
            <p:nvSpPr>
              <p:cNvPr id="11" name="TextBox 10">
                <a:extLst>
                  <a:ext uri="{FF2B5EF4-FFF2-40B4-BE49-F238E27FC236}">
                    <a16:creationId xmlns:a16="http://schemas.microsoft.com/office/drawing/2014/main" id="{CFD5F5DC-5487-982A-389B-3E3B11CBA9C0}"/>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1</a:t>
                </a:r>
              </a:p>
            </p:txBody>
          </p:sp>
        </p:grpSp>
        <p:grpSp>
          <p:nvGrpSpPr>
            <p:cNvPr id="13" name="Group 12">
              <a:extLst>
                <a:ext uri="{FF2B5EF4-FFF2-40B4-BE49-F238E27FC236}">
                  <a16:creationId xmlns:a16="http://schemas.microsoft.com/office/drawing/2014/main" id="{E309E843-CFFA-1636-7CD7-B2C1780A9D9C}"/>
                </a:ext>
              </a:extLst>
            </p:cNvPr>
            <p:cNvGrpSpPr/>
            <p:nvPr/>
          </p:nvGrpSpPr>
          <p:grpSpPr>
            <a:xfrm>
              <a:off x="586740" y="3949879"/>
              <a:ext cx="9150159" cy="716747"/>
              <a:chOff x="586740" y="2797973"/>
              <a:chExt cx="9150159" cy="716747"/>
            </a:xfrm>
          </p:grpSpPr>
          <p:sp>
            <p:nvSpPr>
              <p:cNvPr id="14" name="TextBox 13">
                <a:extLst>
                  <a:ext uri="{FF2B5EF4-FFF2-40B4-BE49-F238E27FC236}">
                    <a16:creationId xmlns:a16="http://schemas.microsoft.com/office/drawing/2014/main" id="{F2FA7D4B-3082-E9EC-3267-D70089113A4B}"/>
                  </a:ext>
                </a:extLst>
              </p:cNvPr>
              <p:cNvSpPr txBox="1"/>
              <p:nvPr/>
            </p:nvSpPr>
            <p:spPr>
              <a:xfrm>
                <a:off x="1963869" y="2805245"/>
                <a:ext cx="7773030" cy="709475"/>
              </a:xfrm>
              <a:prstGeom prst="rect">
                <a:avLst/>
              </a:prstGeom>
              <a:noFill/>
            </p:spPr>
            <p:txBody>
              <a:bodyPr wrap="square" lIns="0" tIns="0" rIns="0" bIns="0" rtlCol="0">
                <a:spAutoFit/>
              </a:bodyPr>
              <a:lstStyle/>
              <a:p>
                <a:pPr defTabSz="1371600">
                  <a:tabLst>
                    <a:tab pos="1371600" algn="l"/>
                  </a:tabLst>
                  <a:defRPr/>
                </a:pPr>
                <a:r>
                  <a:rPr lang="es" sz="2000" noProof="0">
                    <a:ln w="3175">
                      <a:noFill/>
                    </a:ln>
                    <a:cs typeface="Segoe UI" panose="020B0502040204020203" pitchFamily="34" charset="0"/>
                  </a:rPr>
                  <a:t>¿Cuál de estas tareas, si se automatiza o optimiza, tendría el mayor impacto en su productividad o reduciría los errores?</a:t>
                </a:r>
              </a:p>
            </p:txBody>
          </p:sp>
          <p:sp>
            <p:nvSpPr>
              <p:cNvPr id="15" name="TextBox 14">
                <a:extLst>
                  <a:ext uri="{FF2B5EF4-FFF2-40B4-BE49-F238E27FC236}">
                    <a16:creationId xmlns:a16="http://schemas.microsoft.com/office/drawing/2014/main" id="{EB666637-9F81-B61E-E6FB-67B36715F9AA}"/>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2</a:t>
                </a:r>
              </a:p>
            </p:txBody>
          </p:sp>
        </p:grpSp>
        <p:grpSp>
          <p:nvGrpSpPr>
            <p:cNvPr id="16" name="Group 15">
              <a:extLst>
                <a:ext uri="{FF2B5EF4-FFF2-40B4-BE49-F238E27FC236}">
                  <a16:creationId xmlns:a16="http://schemas.microsoft.com/office/drawing/2014/main" id="{00888BAA-3DF3-08E6-5E10-6ACBEF135630}"/>
                </a:ext>
              </a:extLst>
            </p:cNvPr>
            <p:cNvGrpSpPr/>
            <p:nvPr/>
          </p:nvGrpSpPr>
          <p:grpSpPr>
            <a:xfrm>
              <a:off x="586740" y="5155241"/>
              <a:ext cx="8996509" cy="716747"/>
              <a:chOff x="586740" y="2797973"/>
              <a:chExt cx="8996509" cy="716747"/>
            </a:xfrm>
          </p:grpSpPr>
          <p:sp>
            <p:nvSpPr>
              <p:cNvPr id="17" name="TextBox 16">
                <a:extLst>
                  <a:ext uri="{FF2B5EF4-FFF2-40B4-BE49-F238E27FC236}">
                    <a16:creationId xmlns:a16="http://schemas.microsoft.com/office/drawing/2014/main" id="{69A233DF-F37C-23A5-6DBA-159C0EC004DE}"/>
                  </a:ext>
                </a:extLst>
              </p:cNvPr>
              <p:cNvSpPr txBox="1"/>
              <p:nvPr/>
            </p:nvSpPr>
            <p:spPr>
              <a:xfrm>
                <a:off x="1963869" y="2805245"/>
                <a:ext cx="7619380" cy="709475"/>
              </a:xfrm>
              <a:prstGeom prst="rect">
                <a:avLst/>
              </a:prstGeom>
              <a:noFill/>
            </p:spPr>
            <p:txBody>
              <a:bodyPr wrap="square" lIns="0" tIns="0" rIns="0" bIns="0" rtlCol="0">
                <a:spAutoFit/>
              </a:bodyPr>
              <a:lstStyle/>
              <a:p>
                <a:pPr defTabSz="1371600">
                  <a:tabLst>
                    <a:tab pos="1371600" algn="l"/>
                  </a:tabLst>
                  <a:defRPr/>
                </a:pPr>
                <a:r>
                  <a:rPr lang="es" sz="2000" noProof="0">
                    <a:ln w="3175">
                      <a:noFill/>
                    </a:ln>
                    <a:cs typeface="Segoe UI" panose="020B0502040204020203" pitchFamily="34" charset="0"/>
                  </a:rPr>
                  <a:t>Si liberara tiempo automatizando esa tarea, ¿cómo podría usarla para un trabajo de mayor valor?</a:t>
                </a:r>
              </a:p>
            </p:txBody>
          </p:sp>
          <p:sp>
            <p:nvSpPr>
              <p:cNvPr id="18" name="TextBox 17">
                <a:extLst>
                  <a:ext uri="{FF2B5EF4-FFF2-40B4-BE49-F238E27FC236}">
                    <a16:creationId xmlns:a16="http://schemas.microsoft.com/office/drawing/2014/main" id="{5829E3D9-7B6C-DE9D-1F21-EAC2E219C88F}"/>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3</a:t>
                </a:r>
              </a:p>
            </p:txBody>
          </p:sp>
        </p:grpSp>
      </p:grpSp>
      <p:grpSp>
        <p:nvGrpSpPr>
          <p:cNvPr id="26" name="Group 25">
            <a:extLst>
              <a:ext uri="{FF2B5EF4-FFF2-40B4-BE49-F238E27FC236}">
                <a16:creationId xmlns:a16="http://schemas.microsoft.com/office/drawing/2014/main" id="{57A5204E-C5C0-C5FC-B394-DFF359A792B0}"/>
              </a:ext>
              <a:ext uri="{C183D7F6-B498-43B3-948B-1728B52AA6E4}">
                <adec:decorative xmlns:adec="http://schemas.microsoft.com/office/drawing/2017/decorative" val="1"/>
              </a:ext>
            </a:extLst>
          </p:cNvPr>
          <p:cNvGrpSpPr/>
          <p:nvPr/>
        </p:nvGrpSpPr>
        <p:grpSpPr>
          <a:xfrm>
            <a:off x="892319" y="3316555"/>
            <a:ext cx="8498424" cy="1012578"/>
            <a:chOff x="706172" y="3003250"/>
            <a:chExt cx="10779656" cy="1507381"/>
          </a:xfrm>
        </p:grpSpPr>
        <p:cxnSp>
          <p:nvCxnSpPr>
            <p:cNvPr id="27" name="Straight Connector 26">
              <a:extLst>
                <a:ext uri="{FF2B5EF4-FFF2-40B4-BE49-F238E27FC236}">
                  <a16:creationId xmlns:a16="http://schemas.microsoft.com/office/drawing/2014/main" id="{A1C85C08-D0E5-698F-A497-4765690CA0BB}"/>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CB8C92-5484-D047-2EB3-9E3E50AF22E2}"/>
                </a:ext>
                <a:ext uri="{C183D7F6-B498-43B3-948B-1728B52AA6E4}">
                  <adec:decorative xmlns:adec="http://schemas.microsoft.com/office/drawing/2017/decorative" val="1"/>
                </a:ext>
              </a:extLst>
            </p:cNvPr>
            <p:cNvCxnSpPr>
              <a:cxnSpLocks/>
            </p:cNvCxnSpPr>
            <p:nvPr/>
          </p:nvCxnSpPr>
          <p:spPr>
            <a:xfrm flipH="1">
              <a:off x="706172" y="451063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 name="Graphic 24" descr="Esquema del chat">
            <a:extLst>
              <a:ext uri="{FF2B5EF4-FFF2-40B4-BE49-F238E27FC236}">
                <a16:creationId xmlns:a16="http://schemas.microsoft.com/office/drawing/2014/main" id="{E770A667-A417-453B-C807-37CE9DCEE0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43" y="5601657"/>
            <a:ext cx="876677" cy="876677"/>
          </a:xfrm>
          <a:prstGeom prst="rect">
            <a:avLst/>
          </a:prstGeom>
        </p:spPr>
      </p:pic>
      <p:sp>
        <p:nvSpPr>
          <p:cNvPr id="20" name="TextBox 19">
            <a:extLst>
              <a:ext uri="{FF2B5EF4-FFF2-40B4-BE49-F238E27FC236}">
                <a16:creationId xmlns:a16="http://schemas.microsoft.com/office/drawing/2014/main" id="{237C36A2-204B-0261-E6F5-3C9BC325F0B8}"/>
              </a:ext>
            </a:extLst>
          </p:cNvPr>
          <p:cNvSpPr txBox="1"/>
          <p:nvPr/>
        </p:nvSpPr>
        <p:spPr>
          <a:xfrm>
            <a:off x="1449254" y="5807584"/>
            <a:ext cx="9449118" cy="369332"/>
          </a:xfrm>
          <a:prstGeom prst="rect">
            <a:avLst/>
          </a:prstGeom>
          <a:noFill/>
        </p:spPr>
        <p:txBody>
          <a:bodyPr wrap="square" lIns="0" tIns="0" rIns="0" bIns="0" rtlCol="0">
            <a:spAutoFit/>
          </a:bodyPr>
          <a:lstStyle/>
          <a:p>
            <a:pPr defTabSz="1371600">
              <a:tabLst>
                <a:tab pos="1371600" algn="l"/>
              </a:tabLst>
              <a:defRPr/>
            </a:pPr>
            <a:r>
              <a:rPr lang="es" sz="2400" b="1" noProof="0">
                <a:ln w="3175">
                  <a:noFill/>
                </a:ln>
                <a:latin typeface="+mj-lt"/>
                <a:cs typeface="Segoe UI" panose="020B0502040204020203" pitchFamily="34" charset="0"/>
              </a:rPr>
              <a:t>Una vez que hayas terminado, ¡comparte </a:t>
            </a:r>
            <a:r>
              <a:rPr lang="es" sz="2400" b="1" noProof="0">
                <a:ln w="3175">
                  <a:noFill/>
                </a:ln>
                <a:cs typeface="Segoe UI" panose="020B0502040204020203" pitchFamily="34" charset="0"/>
              </a:rPr>
              <a:t>una tarea </a:t>
            </a:r>
            <a:r>
              <a:rPr lang="es" sz="2400" b="1" noProof="0">
                <a:ln w="3175">
                  <a:noFill/>
                </a:ln>
                <a:latin typeface="+mj-lt"/>
                <a:cs typeface="Segoe UI" panose="020B0502040204020203" pitchFamily="34" charset="0"/>
              </a:rPr>
              <a:t>que hayas identificado en el chat!</a:t>
            </a:r>
          </a:p>
        </p:txBody>
      </p:sp>
    </p:spTree>
    <p:extLst>
      <p:ext uri="{BB962C8B-B14F-4D97-AF65-F5344CB8AC3E}">
        <p14:creationId xmlns:p14="http://schemas.microsoft.com/office/powerpoint/2010/main" val="50101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E68-BC89-ED45-7D79-AD9CF2174F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2AC63-0E0D-B65B-4C40-7B78914ECF9E}"/>
              </a:ext>
            </a:extLst>
          </p:cNvPr>
          <p:cNvSpPr>
            <a:spLocks noGrp="1"/>
          </p:cNvSpPr>
          <p:nvPr>
            <p:ph type="title"/>
          </p:nvPr>
        </p:nvSpPr>
        <p:spPr>
          <a:xfrm>
            <a:off x="585215" y="2423825"/>
            <a:ext cx="9637307" cy="1107996"/>
          </a:xfrm>
        </p:spPr>
        <p:txBody>
          <a:bodyPr/>
          <a:lstStyle/>
          <a:p>
            <a:r>
              <a:rPr lang="es" noProof="0"/>
              <a:t>4: Practica las indicaciones básicas </a:t>
            </a:r>
            <a:br>
              <a:rPr lang="en-US" noProof="0"/>
            </a:br>
            <a:r>
              <a:rPr lang="es" noProof="0"/>
              <a:t>con un mini ejercicio </a:t>
            </a:r>
          </a:p>
        </p:txBody>
      </p:sp>
      <p:sp>
        <p:nvSpPr>
          <p:cNvPr id="5" name="Text Placeholder 4">
            <a:extLst>
              <a:ext uri="{FF2B5EF4-FFF2-40B4-BE49-F238E27FC236}">
                <a16:creationId xmlns:a16="http://schemas.microsoft.com/office/drawing/2014/main" id="{13F12DD7-DA8B-C039-C26C-26A7376932AE}"/>
              </a:ext>
            </a:extLst>
          </p:cNvPr>
          <p:cNvSpPr>
            <a:spLocks noGrp="1"/>
          </p:cNvSpPr>
          <p:nvPr>
            <p:ph type="body" sz="quarter" idx="12"/>
          </p:nvPr>
        </p:nvSpPr>
        <p:spPr>
          <a:xfrm>
            <a:off x="585216" y="3751542"/>
            <a:ext cx="6217920" cy="307777"/>
          </a:xfrm>
        </p:spPr>
        <p:txBody>
          <a:bodyPr/>
          <a:lstStyle/>
          <a:p>
            <a:r>
              <a:rPr lang="es" sz="2000" noProof="0"/>
              <a:t>Practicar indicaciones de IA con Copilot</a:t>
            </a:r>
          </a:p>
        </p:txBody>
      </p:sp>
    </p:spTree>
    <p:extLst>
      <p:ext uri="{BB962C8B-B14F-4D97-AF65-F5344CB8AC3E}">
        <p14:creationId xmlns:p14="http://schemas.microsoft.com/office/powerpoint/2010/main" val="2714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C85-91AE-D1E7-EF57-E4025E7180B8}"/>
            </a:ext>
          </a:extLst>
        </p:cNvPr>
        <p:cNvGrpSpPr/>
        <p:nvPr/>
      </p:nvGrpSpPr>
      <p:grpSpPr>
        <a:xfrm>
          <a:off x="0" y="0"/>
          <a:ext cx="0" cy="0"/>
          <a:chOff x="0" y="0"/>
          <a:chExt cx="0" cy="0"/>
        </a:xfrm>
      </p:grpSpPr>
      <p:sp>
        <p:nvSpPr>
          <p:cNvPr id="112" name="Rectangle 111" descr="Diapositiva titulada &quot;Escribir indicaciones efectivas&quot; con pautas para crear sugerencias específicas, ricas en contexto y bien estructuradas para herramientas de IA.">
            <a:extLst>
              <a:ext uri="{FF2B5EF4-FFF2-40B4-BE49-F238E27FC236}">
                <a16:creationId xmlns:a16="http://schemas.microsoft.com/office/drawing/2014/main" id="{38B401D8-82C0-A699-7735-B85A0C76FF4A}"/>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4" name="Title 25">
            <a:extLst>
              <a:ext uri="{FF2B5EF4-FFF2-40B4-BE49-F238E27FC236}">
                <a16:creationId xmlns:a16="http://schemas.microsoft.com/office/drawing/2014/main" id="{3CDA963B-F438-DFA6-7BDB-32C5905C5DAF}"/>
              </a:ext>
            </a:extLst>
          </p:cNvPr>
          <p:cNvSpPr txBox="1">
            <a:spLocks noGrp="1"/>
          </p:cNvSpPr>
          <p:nvPr>
            <p:ph type="title"/>
          </p:nvPr>
        </p:nvSpPr>
        <p:spPr>
          <a:xfrm>
            <a:off x="337187" y="320141"/>
            <a:ext cx="4553602"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noProof="0"/>
              <a:t>Escribir </a:t>
            </a:r>
            <a:br>
              <a:rPr lang="en-US" noProof="0"/>
            </a:br>
            <a:r>
              <a:rPr lang="es" noProof="0"/>
              <a:t>indicaciones efectivas</a:t>
            </a:r>
            <a:endParaRPr kumimoji="0" lang="en-US" b="0" i="0" u="none" strike="noStrike" kern="1200" cap="none" spc="0" normalizeH="0" baseline="0" noProof="0">
              <a:ln w="3175">
                <a:noFill/>
              </a:ln>
              <a:effectLst/>
              <a:uLnTx/>
              <a:uFillTx/>
              <a:ea typeface="+mn-ea"/>
              <a:cs typeface="Segoe UI" pitchFamily="34" charset="0"/>
            </a:endParaRPr>
          </a:p>
        </p:txBody>
      </p:sp>
      <p:sp>
        <p:nvSpPr>
          <p:cNvPr id="116" name="Title 46">
            <a:extLst>
              <a:ext uri="{FF2B5EF4-FFF2-40B4-BE49-F238E27FC236}">
                <a16:creationId xmlns:a16="http://schemas.microsoft.com/office/drawing/2014/main" id="{54AAB83C-8D08-0C03-735B-2B0FA9ED04C6}"/>
              </a:ext>
            </a:extLst>
          </p:cNvPr>
          <p:cNvSpPr txBox="1">
            <a:spLocks/>
          </p:cNvSpPr>
          <p:nvPr/>
        </p:nvSpPr>
        <p:spPr>
          <a:xfrm>
            <a:off x="429781" y="1838265"/>
            <a:ext cx="3725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noProof="0"/>
              <a:t>Prácticas recomendadas</a:t>
            </a:r>
          </a:p>
        </p:txBody>
      </p:sp>
      <p:grpSp>
        <p:nvGrpSpPr>
          <p:cNvPr id="121" name="Group 120" descr="Números del 1 al 4 en una fila vertical.">
            <a:extLst>
              <a:ext uri="{FF2B5EF4-FFF2-40B4-BE49-F238E27FC236}">
                <a16:creationId xmlns:a16="http://schemas.microsoft.com/office/drawing/2014/main" id="{0A57B7DE-BF59-5D8E-D8FD-FFD1BBF55B2B}"/>
              </a:ext>
            </a:extLst>
          </p:cNvPr>
          <p:cNvGrpSpPr/>
          <p:nvPr/>
        </p:nvGrpSpPr>
        <p:grpSpPr>
          <a:xfrm>
            <a:off x="441625" y="2314253"/>
            <a:ext cx="743341" cy="4117983"/>
            <a:chOff x="385078" y="2091395"/>
            <a:chExt cx="714405" cy="4331782"/>
          </a:xfrm>
        </p:grpSpPr>
        <p:sp>
          <p:nvSpPr>
            <p:cNvPr id="117" name="TextBox 116">
              <a:extLst>
                <a:ext uri="{FF2B5EF4-FFF2-40B4-BE49-F238E27FC236}">
                  <a16:creationId xmlns:a16="http://schemas.microsoft.com/office/drawing/2014/main" id="{602EAC9C-BA58-D944-8825-1C3027E66938}"/>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8B8E7EA2-9CD4-7016-25CA-3F7B7694455B}"/>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9" name="TextBox 118">
              <a:extLst>
                <a:ext uri="{FF2B5EF4-FFF2-40B4-BE49-F238E27FC236}">
                  <a16:creationId xmlns:a16="http://schemas.microsoft.com/office/drawing/2014/main" id="{E9DF30F7-61E8-579E-8A6E-DD4C9B6648EB}"/>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120" name="TextBox 119">
              <a:extLst>
                <a:ext uri="{FF2B5EF4-FFF2-40B4-BE49-F238E27FC236}">
                  <a16:creationId xmlns:a16="http://schemas.microsoft.com/office/drawing/2014/main" id="{1BF69AAF-1D40-E5AA-2547-91F1E5B002D5}"/>
                </a:ext>
              </a:extLst>
            </p:cNvPr>
            <p:cNvSpPr txBox="1"/>
            <p:nvPr/>
          </p:nvSpPr>
          <p:spPr>
            <a:xfrm>
              <a:off x="385078" y="5698510"/>
              <a:ext cx="714405" cy="724667"/>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grpSp>
      <p:sp>
        <p:nvSpPr>
          <p:cNvPr id="115" name="TextBox 114">
            <a:extLst>
              <a:ext uri="{FF2B5EF4-FFF2-40B4-BE49-F238E27FC236}">
                <a16:creationId xmlns:a16="http://schemas.microsoft.com/office/drawing/2014/main" id="{39E316B8-2ADF-2879-1B25-D8402DAA2923}"/>
              </a:ext>
            </a:extLst>
          </p:cNvPr>
          <p:cNvSpPr txBox="1"/>
          <p:nvPr/>
        </p:nvSpPr>
        <p:spPr>
          <a:xfrm>
            <a:off x="923040" y="2288601"/>
            <a:ext cx="3725325" cy="3816429"/>
          </a:xfrm>
          <a:prstGeom prst="rect">
            <a:avLst/>
          </a:prstGeom>
          <a:noFill/>
        </p:spPr>
        <p:txBody>
          <a:bodyPr wrap="square">
            <a:spAutoFit/>
          </a:bodyPr>
          <a:lstStyle/>
          <a:p>
            <a:pPr>
              <a:spcAft>
                <a:spcPts val="2000"/>
              </a:spcAft>
            </a:pPr>
            <a:r>
              <a:rPr lang="es" sz="1600" b="1" noProof="0"/>
              <a:t>Sé específico </a:t>
            </a:r>
            <a:r>
              <a:rPr lang="es" sz="1600" noProof="0"/>
              <a:t>sobre lo que quieres que haga Copilot. Los objetivos claros conducen a mejores respuestas.</a:t>
            </a:r>
          </a:p>
          <a:p>
            <a:pPr>
              <a:spcAft>
                <a:spcPts val="2000"/>
              </a:spcAft>
            </a:pPr>
            <a:r>
              <a:rPr lang="es" sz="1600" b="1" noProof="0"/>
              <a:t>Añade algo de contexto </a:t>
            </a:r>
            <a:r>
              <a:rPr lang="es" sz="1600" noProof="0"/>
              <a:t>para ayudar a Copilot a entender lo que estás preguntando. El contexto hace que la respuesta sea más relevante.</a:t>
            </a:r>
          </a:p>
          <a:p>
            <a:pPr>
              <a:spcAft>
                <a:spcPts val="2000"/>
              </a:spcAft>
            </a:pPr>
            <a:r>
              <a:rPr lang="es" sz="1600" b="1" noProof="0"/>
              <a:t>Proporcione algunos ejemplos </a:t>
            </a:r>
            <a:r>
              <a:rPr lang="es" sz="1600" noProof="0"/>
              <a:t>para que los utilice Copilot. Esto ayuda a fundamentar la respuesta en el contexto adecuado.</a:t>
            </a:r>
          </a:p>
          <a:p>
            <a:pPr>
              <a:spcAft>
                <a:spcPts val="2000"/>
              </a:spcAft>
            </a:pPr>
            <a:r>
              <a:rPr lang="es" sz="1600" noProof="0"/>
              <a:t>Indique a Copilot cómo desea que</a:t>
            </a:r>
            <a:r>
              <a:rPr lang="es" sz="1600" b="1" noProof="0"/>
              <a:t> se formatee  la respuesta.</a:t>
            </a:r>
            <a:r>
              <a:rPr lang="es" sz="1600" noProof="0"/>
              <a:t>Esto establece expectativas claras.</a:t>
            </a:r>
          </a:p>
        </p:txBody>
      </p:sp>
      <p:pic>
        <p:nvPicPr>
          <p:cNvPr id="26" name="Picture 25">
            <a:extLst>
              <a:ext uri="{FF2B5EF4-FFF2-40B4-BE49-F238E27FC236}">
                <a16:creationId xmlns:a16="http://schemas.microsoft.com/office/drawing/2014/main" id="{87610233-8F2C-0C70-4431-DAB2A2195DB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90" name="Rectangle: Rounded Corners 36">
            <a:extLst>
              <a:ext uri="{FF2B5EF4-FFF2-40B4-BE49-F238E27FC236}">
                <a16:creationId xmlns:a16="http://schemas.microsoft.com/office/drawing/2014/main" id="{201D4AF5-0386-D384-C5B1-F538C2CE7307}"/>
              </a:ext>
              <a:ext uri="{C183D7F6-B498-43B3-948B-1728B52AA6E4}">
                <adec:decorative xmlns:adec="http://schemas.microsoft.com/office/drawing/2017/decorative" val="1"/>
              </a:ext>
            </a:extLst>
          </p:cNvPr>
          <p:cNvSpPr>
            <a:spLocks/>
          </p:cNvSpPr>
          <p:nvPr/>
        </p:nvSpPr>
        <p:spPr>
          <a:xfrm rot="16200000">
            <a:off x="4901230" y="2659842"/>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F4364C"/>
              </a:solidFill>
              <a:latin typeface="Segoe UI"/>
              <a:cs typeface="Segoe UI" pitchFamily="34" charset="0"/>
            </a:endParaRPr>
          </a:p>
        </p:txBody>
      </p:sp>
      <p:sp>
        <p:nvSpPr>
          <p:cNvPr id="91" name="Rectangle: Rounded Corners 36">
            <a:extLst>
              <a:ext uri="{FF2B5EF4-FFF2-40B4-BE49-F238E27FC236}">
                <a16:creationId xmlns:a16="http://schemas.microsoft.com/office/drawing/2014/main" id="{A3D6D796-B2AC-07E3-E028-E6D3BEFE3AE5}"/>
              </a:ext>
              <a:ext uri="{C183D7F6-B498-43B3-948B-1728B52AA6E4}">
                <adec:decorative xmlns:adec="http://schemas.microsoft.com/office/drawing/2017/decorative" val="1"/>
              </a:ext>
            </a:extLst>
          </p:cNvPr>
          <p:cNvSpPr>
            <a:spLocks/>
          </p:cNvSpPr>
          <p:nvPr/>
        </p:nvSpPr>
        <p:spPr>
          <a:xfrm rot="16200000">
            <a:off x="7750792" y="2659840"/>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13" name="Title 46">
            <a:extLst>
              <a:ext uri="{FF2B5EF4-FFF2-40B4-BE49-F238E27FC236}">
                <a16:creationId xmlns:a16="http://schemas.microsoft.com/office/drawing/2014/main" id="{9B0C4159-135E-B9AB-FFA5-21D013417F91}"/>
              </a:ext>
            </a:extLst>
          </p:cNvPr>
          <p:cNvSpPr txBox="1">
            <a:spLocks/>
          </p:cNvSpPr>
          <p:nvPr/>
        </p:nvSpPr>
        <p:spPr>
          <a:xfrm>
            <a:off x="5793054" y="1177109"/>
            <a:ext cx="47853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400" noProof="0"/>
              <a:t>El arte de la indicación</a:t>
            </a:r>
          </a:p>
        </p:txBody>
      </p:sp>
      <p:grpSp>
        <p:nvGrpSpPr>
          <p:cNvPr id="92" name="Group 91" descr="Gol">
            <a:extLst>
              <a:ext uri="{FF2B5EF4-FFF2-40B4-BE49-F238E27FC236}">
                <a16:creationId xmlns:a16="http://schemas.microsoft.com/office/drawing/2014/main" id="{C74ABDD1-D41E-023D-71C6-C8D7807399B3}"/>
              </a:ext>
            </a:extLst>
          </p:cNvPr>
          <p:cNvGrpSpPr/>
          <p:nvPr/>
        </p:nvGrpSpPr>
        <p:grpSpPr>
          <a:xfrm>
            <a:off x="6505734" y="2076278"/>
            <a:ext cx="4450777" cy="430887"/>
            <a:chOff x="3989290" y="1779285"/>
            <a:chExt cx="4450777" cy="430887"/>
          </a:xfrm>
        </p:grpSpPr>
        <p:sp>
          <p:nvSpPr>
            <p:cNvPr id="93" name="TextBox 92">
              <a:extLst>
                <a:ext uri="{FF2B5EF4-FFF2-40B4-BE49-F238E27FC236}">
                  <a16:creationId xmlns:a16="http://schemas.microsoft.com/office/drawing/2014/main" id="{CE7BFC2D-7E98-36FA-CCC6-36F52119C2C5}"/>
                </a:ext>
              </a:extLst>
            </p:cNvPr>
            <p:cNvSpPr txBox="1"/>
            <p:nvPr/>
          </p:nvSpPr>
          <p:spPr>
            <a:xfrm>
              <a:off x="3989290" y="1881110"/>
              <a:ext cx="1294723" cy="307777"/>
            </a:xfrm>
            <a:prstGeom prst="rect">
              <a:avLst/>
            </a:prstGeom>
            <a:noFill/>
          </p:spPr>
          <p:txBody>
            <a:bodyPr wrap="square" lIns="0" tIns="0" rIns="0" bIns="0" rtlCol="0" anchor="t">
              <a:spAutoFit/>
            </a:bodyPr>
            <a:lstStyle/>
            <a:p>
              <a:pPr algn="ctr" defTabSz="1371600">
                <a:tabLst>
                  <a:tab pos="1371600" algn="l"/>
                </a:tabLst>
                <a:defRPr/>
              </a:pPr>
              <a:r>
                <a:rPr lang="es" sz="2000">
                  <a:ln w="3175">
                    <a:noFill/>
                  </a:ln>
                  <a:gradFill flip="none">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a:cs typeface="Segoe UI"/>
                </a:rPr>
                <a:t>Objetivo</a:t>
              </a:r>
              <a:endParaRPr lang="e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endParaRPr>
            </a:p>
          </p:txBody>
        </p:sp>
        <p:sp>
          <p:nvSpPr>
            <p:cNvPr id="94" name="TextBox 93">
              <a:extLst>
                <a:ext uri="{FF2B5EF4-FFF2-40B4-BE49-F238E27FC236}">
                  <a16:creationId xmlns:a16="http://schemas.microsoft.com/office/drawing/2014/main" id="{0361524F-0794-17E7-4CC8-9C5829DEF4A6}"/>
                </a:ext>
              </a:extLst>
            </p:cNvPr>
            <p:cNvSpPr txBox="1"/>
            <p:nvPr/>
          </p:nvSpPr>
          <p:spPr>
            <a:xfrm>
              <a:off x="6811879" y="1779285"/>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srgbClr val="000000"/>
                  </a:solidFill>
                  <a:effectLst/>
                  <a:uLnTx/>
                  <a:uFillTx/>
                  <a:latin typeface="Segoe UI Semibold"/>
                  <a:ea typeface="+mn-ea"/>
                  <a:cs typeface="+mn-cs"/>
                </a:rPr>
                <a:t>¿Qué quieres de Copilot?</a:t>
              </a:r>
            </a:p>
          </p:txBody>
        </p:sp>
      </p:grpSp>
      <p:cxnSp>
        <p:nvCxnSpPr>
          <p:cNvPr id="106" name="Straight Connector 105">
            <a:extLst>
              <a:ext uri="{FF2B5EF4-FFF2-40B4-BE49-F238E27FC236}">
                <a16:creationId xmlns:a16="http://schemas.microsoft.com/office/drawing/2014/main" id="{072EBB3E-1B13-83BB-6CB5-1DBDF9D65608}"/>
              </a:ext>
              <a:ext uri="{C183D7F6-B498-43B3-948B-1728B52AA6E4}">
                <adec:decorative xmlns:adec="http://schemas.microsoft.com/office/drawing/2017/decorative" val="1"/>
              </a:ext>
            </a:extLst>
          </p:cNvPr>
          <p:cNvCxnSpPr>
            <a:cxnSpLocks/>
          </p:cNvCxnSpPr>
          <p:nvPr/>
        </p:nvCxnSpPr>
        <p:spPr>
          <a:xfrm>
            <a:off x="5816857" y="2842233"/>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Contexto">
            <a:extLst>
              <a:ext uri="{FF2B5EF4-FFF2-40B4-BE49-F238E27FC236}">
                <a16:creationId xmlns:a16="http://schemas.microsoft.com/office/drawing/2014/main" id="{7CF7B16A-5DDF-6CDB-B0B0-6EF8E895BCAE}"/>
              </a:ext>
            </a:extLst>
          </p:cNvPr>
          <p:cNvGrpSpPr/>
          <p:nvPr/>
        </p:nvGrpSpPr>
        <p:grpSpPr>
          <a:xfrm>
            <a:off x="6555420" y="3166983"/>
            <a:ext cx="4517795" cy="430887"/>
            <a:chOff x="4038976" y="2869990"/>
            <a:chExt cx="4517795" cy="430887"/>
          </a:xfrm>
        </p:grpSpPr>
        <p:sp>
          <p:nvSpPr>
            <p:cNvPr id="98" name="TextBox 97">
              <a:extLst>
                <a:ext uri="{FF2B5EF4-FFF2-40B4-BE49-F238E27FC236}">
                  <a16:creationId xmlns:a16="http://schemas.microsoft.com/office/drawing/2014/main" id="{ABDFAE15-314B-BC86-40CE-79E392AAEB91}"/>
                </a:ext>
              </a:extLst>
            </p:cNvPr>
            <p:cNvSpPr txBox="1"/>
            <p:nvPr/>
          </p:nvSpPr>
          <p:spPr>
            <a:xfrm>
              <a:off x="4038976" y="2986189"/>
              <a:ext cx="1042951"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es" noProof="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Contexto</a:t>
              </a:r>
            </a:p>
          </p:txBody>
        </p:sp>
        <p:sp>
          <p:nvSpPr>
            <p:cNvPr id="99" name="TextBox 98">
              <a:extLst>
                <a:ext uri="{FF2B5EF4-FFF2-40B4-BE49-F238E27FC236}">
                  <a16:creationId xmlns:a16="http://schemas.microsoft.com/office/drawing/2014/main" id="{89C0A39B-F95C-9154-7447-CC7E453A3332}"/>
                </a:ext>
              </a:extLst>
            </p:cNvPr>
            <p:cNvSpPr txBox="1"/>
            <p:nvPr/>
          </p:nvSpPr>
          <p:spPr>
            <a:xfrm>
              <a:off x="6811879" y="2869990"/>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srgbClr val="000000"/>
                  </a:solidFill>
                  <a:effectLst/>
                  <a:uLnTx/>
                  <a:uFillTx/>
                  <a:latin typeface="Segoe UI Semibold"/>
                  <a:ea typeface="+mn-ea"/>
                  <a:cs typeface="+mn-cs"/>
                </a:rPr>
                <a:t>¿Por qué lo necesita y quiénes están involucrados?</a:t>
              </a:r>
            </a:p>
          </p:txBody>
        </p:sp>
      </p:grpSp>
      <p:cxnSp>
        <p:nvCxnSpPr>
          <p:cNvPr id="108" name="Straight Connector 107">
            <a:extLst>
              <a:ext uri="{FF2B5EF4-FFF2-40B4-BE49-F238E27FC236}">
                <a16:creationId xmlns:a16="http://schemas.microsoft.com/office/drawing/2014/main" id="{3B8F8A29-6C6A-A421-48C7-F071FE5BA032}"/>
              </a:ext>
              <a:ext uri="{C183D7F6-B498-43B3-948B-1728B52AA6E4}">
                <adec:decorative xmlns:adec="http://schemas.microsoft.com/office/drawing/2017/decorative" val="1"/>
              </a:ext>
            </a:extLst>
          </p:cNvPr>
          <p:cNvCxnSpPr>
            <a:cxnSpLocks/>
            <a:stCxn id="90" idx="0"/>
            <a:endCxn id="91" idx="2"/>
          </p:cNvCxnSpPr>
          <p:nvPr/>
        </p:nvCxnSpPr>
        <p:spPr>
          <a:xfrm flipV="1">
            <a:off x="5816858" y="4030646"/>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 name="Group 99" descr="Fuentes">
            <a:extLst>
              <a:ext uri="{FF2B5EF4-FFF2-40B4-BE49-F238E27FC236}">
                <a16:creationId xmlns:a16="http://schemas.microsoft.com/office/drawing/2014/main" id="{9B4E37FA-7BB9-4557-5323-6FED8111B713}"/>
              </a:ext>
            </a:extLst>
          </p:cNvPr>
          <p:cNvGrpSpPr/>
          <p:nvPr/>
        </p:nvGrpSpPr>
        <p:grpSpPr>
          <a:xfrm>
            <a:off x="6501205" y="4240372"/>
            <a:ext cx="4572010" cy="646331"/>
            <a:chOff x="3984761" y="3943379"/>
            <a:chExt cx="4572010" cy="646331"/>
          </a:xfrm>
        </p:grpSpPr>
        <p:sp>
          <p:nvSpPr>
            <p:cNvPr id="101" name="TextBox 100">
              <a:extLst>
                <a:ext uri="{FF2B5EF4-FFF2-40B4-BE49-F238E27FC236}">
                  <a16:creationId xmlns:a16="http://schemas.microsoft.com/office/drawing/2014/main" id="{AE3B9B61-BFE0-0811-BEB6-D08D32CB5592}"/>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e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Fuente(s)</a:t>
              </a:r>
            </a:p>
          </p:txBody>
        </p:sp>
        <p:sp>
          <p:nvSpPr>
            <p:cNvPr id="102" name="TextBox 101">
              <a:extLst>
                <a:ext uri="{FF2B5EF4-FFF2-40B4-BE49-F238E27FC236}">
                  <a16:creationId xmlns:a16="http://schemas.microsoft.com/office/drawing/2014/main" id="{0A89F6D2-1680-4B31-79CA-B52E7532D954}"/>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srgbClr val="000000"/>
                  </a:solidFill>
                  <a:effectLst/>
                  <a:uLnTx/>
                  <a:uFillTx/>
                  <a:latin typeface="Segoe UI Semibold"/>
                  <a:ea typeface="+mn-ea"/>
                  <a:cs typeface="+mn-cs"/>
                </a:rPr>
                <a:t>¿Qué información o muestras desea que utilice Copilot? </a:t>
              </a:r>
            </a:p>
          </p:txBody>
        </p:sp>
      </p:grpSp>
      <p:cxnSp>
        <p:nvCxnSpPr>
          <p:cNvPr id="107" name="Straight Connector 106">
            <a:extLst>
              <a:ext uri="{FF2B5EF4-FFF2-40B4-BE49-F238E27FC236}">
                <a16:creationId xmlns:a16="http://schemas.microsoft.com/office/drawing/2014/main" id="{23A5B652-4F95-594D-BB9B-A9FCC616223C}"/>
              </a:ext>
              <a:ext uri="{C183D7F6-B498-43B3-948B-1728B52AA6E4}">
                <adec:decorative xmlns:adec="http://schemas.microsoft.com/office/drawing/2017/decorative" val="1"/>
              </a:ext>
            </a:extLst>
          </p:cNvPr>
          <p:cNvCxnSpPr>
            <a:cxnSpLocks/>
          </p:cNvCxnSpPr>
          <p:nvPr/>
        </p:nvCxnSpPr>
        <p:spPr>
          <a:xfrm>
            <a:off x="5816857" y="5137438"/>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descr="Expectativas">
            <a:extLst>
              <a:ext uri="{FF2B5EF4-FFF2-40B4-BE49-F238E27FC236}">
                <a16:creationId xmlns:a16="http://schemas.microsoft.com/office/drawing/2014/main" id="{BBD284BF-1A89-CD1A-7785-E15183F205A2}"/>
              </a:ext>
            </a:extLst>
          </p:cNvPr>
          <p:cNvGrpSpPr/>
          <p:nvPr/>
        </p:nvGrpSpPr>
        <p:grpSpPr>
          <a:xfrm>
            <a:off x="6292779" y="5335293"/>
            <a:ext cx="4825118" cy="646331"/>
            <a:chOff x="3776335" y="5038300"/>
            <a:chExt cx="4825118" cy="646331"/>
          </a:xfrm>
        </p:grpSpPr>
        <p:sp>
          <p:nvSpPr>
            <p:cNvPr id="104" name="TextBox 103">
              <a:extLst>
                <a:ext uri="{FF2B5EF4-FFF2-40B4-BE49-F238E27FC236}">
                  <a16:creationId xmlns:a16="http://schemas.microsoft.com/office/drawing/2014/main" id="{E9D72FF9-AD8F-39BF-1C56-793979D708ED}"/>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es"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Expectativas</a:t>
              </a:r>
            </a:p>
          </p:txBody>
        </p:sp>
        <p:sp>
          <p:nvSpPr>
            <p:cNvPr id="105" name="TextBox 104">
              <a:extLst>
                <a:ext uri="{FF2B5EF4-FFF2-40B4-BE49-F238E27FC236}">
                  <a16:creationId xmlns:a16="http://schemas.microsoft.com/office/drawing/2014/main" id="{ADA1D96C-CE17-C321-5808-F0F330CA1DA8}"/>
                </a:ext>
              </a:extLst>
            </p:cNvPr>
            <p:cNvSpPr txBox="1"/>
            <p:nvPr/>
          </p:nvSpPr>
          <p:spPr>
            <a:xfrm>
              <a:off x="6856561" y="5038300"/>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1400" b="0" i="0" u="none" strike="noStrike" kern="1200" cap="none" spc="0" normalizeH="0" baseline="0" noProof="0">
                  <a:ln>
                    <a:noFill/>
                  </a:ln>
                  <a:solidFill>
                    <a:srgbClr val="000000"/>
                  </a:solidFill>
                  <a:effectLst/>
                  <a:uLnTx/>
                  <a:uFillTx/>
                  <a:latin typeface="Segoe UI Semibold"/>
                  <a:ea typeface="+mn-ea"/>
                  <a:cs typeface="+mn-cs"/>
                </a:rPr>
                <a:t>¿Cómo debe responder Copilot para satisfacer mejor su solicitud?</a:t>
              </a:r>
            </a:p>
          </p:txBody>
        </p:sp>
      </p:grpSp>
      <p:grpSp>
        <p:nvGrpSpPr>
          <p:cNvPr id="109" name="Group 108">
            <a:extLst>
              <a:ext uri="{FF2B5EF4-FFF2-40B4-BE49-F238E27FC236}">
                <a16:creationId xmlns:a16="http://schemas.microsoft.com/office/drawing/2014/main" id="{FD17DD5C-27B6-F8E8-788B-C2E63302AEF0}"/>
              </a:ext>
              <a:ext uri="{C183D7F6-B498-43B3-948B-1728B52AA6E4}">
                <adec:decorative xmlns:adec="http://schemas.microsoft.com/office/drawing/2017/decorative" val="1"/>
              </a:ext>
            </a:extLst>
          </p:cNvPr>
          <p:cNvGrpSpPr/>
          <p:nvPr/>
        </p:nvGrpSpPr>
        <p:grpSpPr>
          <a:xfrm>
            <a:off x="7954659" y="3386025"/>
            <a:ext cx="1265713" cy="1265713"/>
            <a:chOff x="2718483" y="3413607"/>
            <a:chExt cx="1265713" cy="1265713"/>
          </a:xfrm>
        </p:grpSpPr>
        <p:sp>
          <p:nvSpPr>
            <p:cNvPr id="110" name="Oval 109">
              <a:extLst>
                <a:ext uri="{FF2B5EF4-FFF2-40B4-BE49-F238E27FC236}">
                  <a16:creationId xmlns:a16="http://schemas.microsoft.com/office/drawing/2014/main" id="{734D3A1C-D253-391B-06F7-F7DC29133238}"/>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1" name="!Copilot">
              <a:extLst>
                <a:ext uri="{FF2B5EF4-FFF2-40B4-BE49-F238E27FC236}">
                  <a16:creationId xmlns:a16="http://schemas.microsoft.com/office/drawing/2014/main" id="{18097609-50AF-80F0-BB68-A3918D8BB0A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pic>
        <p:nvPicPr>
          <p:cNvPr id="36" name="Picture 35">
            <a:extLst>
              <a:ext uri="{FF2B5EF4-FFF2-40B4-BE49-F238E27FC236}">
                <a16:creationId xmlns:a16="http://schemas.microsoft.com/office/drawing/2014/main" id="{2A7613F3-1298-7862-8EE5-289ED049878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5480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42" presetClass="path" presetSubtype="0" decel="100000" fill="hold" nodeType="withEffect">
                                  <p:stCondLst>
                                    <p:cond delay="100"/>
                                  </p:stCondLst>
                                  <p:childTnLst>
                                    <p:animMotion origin="layout" path="M -2.91667E-6 -4.81481E-6 L -2.91667E-6 0.03542 " pathEditMode="relative" rAng="0" ptsTypes="AA">
                                      <p:cBhvr>
                                        <p:cTn id="12" dur="700" spd="-100000" fill="hold"/>
                                        <p:tgtEl>
                                          <p:spTgt spid="92"/>
                                        </p:tgtEl>
                                        <p:attrNameLst>
                                          <p:attrName>ppt_x</p:attrName>
                                          <p:attrName>ppt_y</p:attrName>
                                        </p:attrNameLst>
                                      </p:cBhvr>
                                      <p:rCtr x="0" y="1759"/>
                                    </p:animMotion>
                                  </p:childTnLst>
                                </p:cTn>
                              </p:par>
                              <p:par>
                                <p:cTn id="13" presetID="10" presetClass="entr" presetSubtype="0" fill="hold" nodeType="with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42" presetClass="path" presetSubtype="0" decel="100000" fill="hold" nodeType="withEffect">
                                  <p:stCondLst>
                                    <p:cond delay="100"/>
                                  </p:stCondLst>
                                  <p:childTnLst>
                                    <p:animMotion origin="layout" path="M 3.33333E-6 7.40741E-7 L 3.33333E-6 0.03542 " pathEditMode="relative" rAng="0" ptsTypes="AA">
                                      <p:cBhvr>
                                        <p:cTn id="17" dur="700" spd="-100000" fill="hold"/>
                                        <p:tgtEl>
                                          <p:spTgt spid="97"/>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42" presetClass="path" presetSubtype="0" decel="100000" fill="hold" nodeType="withEffect">
                                  <p:stCondLst>
                                    <p:cond delay="100"/>
                                  </p:stCondLst>
                                  <p:childTnLst>
                                    <p:animMotion origin="layout" path="M -3.125E-6 2.22222E-6 L -3.125E-6 0.03541 " pathEditMode="relative" rAng="0" ptsTypes="AA">
                                      <p:cBhvr>
                                        <p:cTn id="22" dur="700" spd="-100000" fill="hold"/>
                                        <p:tgtEl>
                                          <p:spTgt spid="100"/>
                                        </p:tgtEl>
                                        <p:attrNameLst>
                                          <p:attrName>ppt_x</p:attrName>
                                          <p:attrName>ppt_y</p:attrName>
                                        </p:attrNameLst>
                                      </p:cBhvr>
                                      <p:rCtr x="0" y="1759"/>
                                    </p:animMotion>
                                  </p:childTnLst>
                                </p:cTn>
                              </p:par>
                              <p:par>
                                <p:cTn id="23" presetID="10" presetClass="entr" presetSubtype="0" fill="hold" nodeType="withEffect">
                                  <p:stCondLst>
                                    <p:cond delay="75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42" presetClass="path" presetSubtype="0" decel="100000" fill="hold" nodeType="withEffect">
                                  <p:stCondLst>
                                    <p:cond delay="100"/>
                                  </p:stCondLst>
                                  <p:childTnLst>
                                    <p:animMotion origin="layout" path="M -1.66667E-6 -3.7037E-7 L -1.66667E-6 0.03542 " pathEditMode="relative" rAng="0" ptsTypes="AA">
                                      <p:cBhvr>
                                        <p:cTn id="27" dur="700" spd="-100000" fill="hold"/>
                                        <p:tgtEl>
                                          <p:spTgt spid="103"/>
                                        </p:tgtEl>
                                        <p:attrNameLst>
                                          <p:attrName>ppt_x</p:attrName>
                                          <p:attrName>ppt_y</p:attrName>
                                        </p:attrNameLst>
                                      </p:cBhvr>
                                      <p:rCtr x="0" y="1759"/>
                                    </p:animMotion>
                                  </p:childTnLst>
                                </p:cTn>
                              </p:par>
                              <p:par>
                                <p:cTn id="28" presetID="10" presetClass="entr" presetSubtype="0" fill="hold" nodeType="withEffect">
                                  <p:stCondLst>
                                    <p:cond delay="15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EEE15-7189-F18F-627C-FF792FBAE18A}"/>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AFBA2168-9830-354D-25A3-A6A8E070B148}"/>
              </a:ext>
            </a:extLst>
          </p:cNvPr>
          <p:cNvSpPr>
            <a:spLocks noGrp="1"/>
          </p:cNvSpPr>
          <p:nvPr>
            <p:ph type="title"/>
          </p:nvPr>
        </p:nvSpPr>
        <p:spPr>
          <a:xfrm>
            <a:off x="586740" y="455544"/>
            <a:ext cx="11018520" cy="553998"/>
          </a:xfrm>
        </p:spPr>
        <p:txBody>
          <a:bodyPr/>
          <a:lstStyle/>
          <a:p>
            <a:r>
              <a:rPr lang="es" noProof="0" dirty="0"/>
              <a:t>¿Cuál es la diferencia? &lt;Demostración en vivo&gt;</a:t>
            </a:r>
          </a:p>
        </p:txBody>
      </p:sp>
      <p:sp>
        <p:nvSpPr>
          <p:cNvPr id="1050" name="2. Slide Title">
            <a:extLst>
              <a:ext uri="{FF2B5EF4-FFF2-40B4-BE49-F238E27FC236}">
                <a16:creationId xmlns:a16="http://schemas.microsoft.com/office/drawing/2014/main" id="{4849EE68-B22D-8567-A0F3-5335627AF43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1800" b="1" i="0" u="none" strike="noStrike" kern="1200" cap="none" spc="0" normalizeH="0" baseline="0" noProof="0">
                <a:ln w="6350" cap="flat">
                  <a:noFill/>
                  <a:miter lim="800000"/>
                </a:ln>
                <a:effectLst/>
                <a:uLnTx/>
                <a:uFillTx/>
                <a:ea typeface="+mj-ea"/>
                <a:cs typeface="+mj-cs"/>
              </a:rPr>
              <a:t>Comparemos diferentes indicaciones a continuación</a:t>
            </a:r>
          </a:p>
        </p:txBody>
      </p:sp>
      <p:pic>
        <p:nvPicPr>
          <p:cNvPr id="1052" name="Picture 1051">
            <a:extLst>
              <a:ext uri="{FF2B5EF4-FFF2-40B4-BE49-F238E27FC236}">
                <a16:creationId xmlns:a16="http://schemas.microsoft.com/office/drawing/2014/main" id="{64698388-FEF3-94E6-79E4-1969FB2EA43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ED46D62-2D33-E2D0-1D2D-84E4C70074EF}"/>
              </a:ext>
              <a:ext uri="{C183D7F6-B498-43B3-948B-1728B52AA6E4}">
                <adec:decorative xmlns:adec="http://schemas.microsoft.com/office/drawing/2017/decorative" val="1"/>
              </a:ext>
            </a:extLst>
          </p:cNvPr>
          <p:cNvPicPr>
            <a:picLocks noChangeAspect="1" noChangeArrowheads="1"/>
          </p:cNvPicPr>
          <p:nvPr/>
        </p:nvPicPr>
        <p:blipFill>
          <a:blip r:embed="rId5"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34EB914-028B-0E30-5BDA-C190D607CE3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aphicFrame>
        <p:nvGraphicFramePr>
          <p:cNvPr id="22" name="Table 21">
            <a:extLst>
              <a:ext uri="{FF2B5EF4-FFF2-40B4-BE49-F238E27FC236}">
                <a16:creationId xmlns:a16="http://schemas.microsoft.com/office/drawing/2014/main" id="{563819DC-E74D-E763-C460-403F8A0039B8}"/>
              </a:ext>
            </a:extLst>
          </p:cNvPr>
          <p:cNvGraphicFramePr>
            <a:graphicFrameLocks noGrp="1"/>
          </p:cNvGraphicFramePr>
          <p:nvPr>
            <p:extLst>
              <p:ext uri="{D42A27DB-BD31-4B8C-83A1-F6EECF244321}">
                <p14:modId xmlns:p14="http://schemas.microsoft.com/office/powerpoint/2010/main" val="4048616685"/>
              </p:ext>
            </p:extLst>
          </p:nvPr>
        </p:nvGraphicFramePr>
        <p:xfrm>
          <a:off x="586740" y="1659338"/>
          <a:ext cx="11018520" cy="3478097"/>
        </p:xfrm>
        <a:graphic>
          <a:graphicData uri="http://schemas.openxmlformats.org/drawingml/2006/table">
            <a:tbl>
              <a:tblPr firstRow="1"/>
              <a:tblGrid>
                <a:gridCol w="2167093">
                  <a:extLst>
                    <a:ext uri="{9D8B030D-6E8A-4147-A177-3AD203B41FA5}">
                      <a16:colId xmlns:a16="http://schemas.microsoft.com/office/drawing/2014/main" val="237436079"/>
                    </a:ext>
                  </a:extLst>
                </a:gridCol>
                <a:gridCol w="2732567">
                  <a:extLst>
                    <a:ext uri="{9D8B030D-6E8A-4147-A177-3AD203B41FA5}">
                      <a16:colId xmlns:a16="http://schemas.microsoft.com/office/drawing/2014/main" val="3783110925"/>
                    </a:ext>
                  </a:extLst>
                </a:gridCol>
                <a:gridCol w="3019647">
                  <a:extLst>
                    <a:ext uri="{9D8B030D-6E8A-4147-A177-3AD203B41FA5}">
                      <a16:colId xmlns:a16="http://schemas.microsoft.com/office/drawing/2014/main" val="3542814981"/>
                    </a:ext>
                  </a:extLst>
                </a:gridCol>
                <a:gridCol w="3099213">
                  <a:extLst>
                    <a:ext uri="{9D8B030D-6E8A-4147-A177-3AD203B41FA5}">
                      <a16:colId xmlns:a16="http://schemas.microsoft.com/office/drawing/2014/main" val="4270174516"/>
                    </a:ext>
                  </a:extLst>
                </a:gridCol>
              </a:tblGrid>
              <a:tr h="372243">
                <a:tc>
                  <a:txBody>
                    <a:bodyPr/>
                    <a:lstStyle/>
                    <a:p>
                      <a:pPr algn="l" fontAlgn="t"/>
                      <a:r>
                        <a:rPr lang="es" sz="1600" b="1" noProof="0">
                          <a:effectLst/>
                        </a:rPr>
                        <a:t>Tarea</a:t>
                      </a:r>
                      <a:endParaRPr lang="en-US" sz="1600" noProof="0">
                        <a:effectLst/>
                      </a:endParaRPr>
                    </a:p>
                  </a:txBody>
                  <a:tcPr>
                    <a:lnL>
                      <a:noFill/>
                    </a:lnL>
                    <a:lnR>
                      <a:noFill/>
                    </a:lnR>
                    <a:lnT>
                      <a:noFill/>
                    </a:lnT>
                    <a:lnB>
                      <a:noFill/>
                    </a:lnB>
                    <a:solidFill>
                      <a:srgbClr val="FFFFFF"/>
                    </a:solidFill>
                  </a:tcPr>
                </a:tc>
                <a:tc>
                  <a:txBody>
                    <a:bodyPr/>
                    <a:lstStyle/>
                    <a:p>
                      <a:pPr algn="l" fontAlgn="t"/>
                      <a:r>
                        <a:rPr lang="es" sz="1600" b="1" noProof="0">
                          <a:effectLst/>
                        </a:rPr>
                        <a:t>Opción A (buena)</a:t>
                      </a:r>
                      <a:endParaRPr lang="en-US" sz="1600" noProof="0">
                        <a:effectLst/>
                      </a:endParaRPr>
                    </a:p>
                  </a:txBody>
                  <a:tcPr>
                    <a:lnL>
                      <a:noFill/>
                    </a:lnL>
                    <a:lnR>
                      <a:noFill/>
                    </a:lnR>
                    <a:lnT>
                      <a:noFill/>
                    </a:lnT>
                    <a:lnB>
                      <a:noFill/>
                    </a:lnB>
                    <a:solidFill>
                      <a:srgbClr val="FFFFFF"/>
                    </a:solidFill>
                  </a:tcPr>
                </a:tc>
                <a:tc>
                  <a:txBody>
                    <a:bodyPr/>
                    <a:lstStyle/>
                    <a:p>
                      <a:pPr algn="l" fontAlgn="t"/>
                      <a:r>
                        <a:rPr lang="es" sz="1600" b="1" noProof="0">
                          <a:effectLst/>
                        </a:rPr>
                        <a:t>(Mejor)</a:t>
                      </a:r>
                      <a:endParaRPr lang="en-US" sz="1600" noProof="0">
                        <a:effectLst/>
                      </a:endParaRPr>
                    </a:p>
                  </a:txBody>
                  <a:tcPr>
                    <a:lnL>
                      <a:noFill/>
                    </a:lnL>
                    <a:lnR>
                      <a:noFill/>
                    </a:lnR>
                    <a:lnT>
                      <a:noFill/>
                    </a:lnT>
                    <a:lnB>
                      <a:noFill/>
                    </a:lnB>
                    <a:solidFill>
                      <a:srgbClr val="FFFFFF"/>
                    </a:solidFill>
                  </a:tcPr>
                </a:tc>
                <a:tc>
                  <a:txBody>
                    <a:bodyPr/>
                    <a:lstStyle/>
                    <a:p>
                      <a:pPr algn="l" fontAlgn="t"/>
                      <a:r>
                        <a:rPr lang="es" sz="1600" b="1" noProof="0">
                          <a:effectLst/>
                        </a:rPr>
                        <a:t>Opción B (Mejor)</a:t>
                      </a:r>
                      <a:endParaRPr lang="en-US" sz="1600" noProof="0">
                        <a:effectLst/>
                      </a:endParaRPr>
                    </a:p>
                  </a:txBody>
                  <a:tcPr>
                    <a:lnL>
                      <a:noFill/>
                    </a:lnL>
                    <a:lnR>
                      <a:noFill/>
                    </a:lnR>
                    <a:lnT>
                      <a:noFill/>
                    </a:lnT>
                    <a:lnB>
                      <a:noFill/>
                    </a:lnB>
                    <a:solidFill>
                      <a:srgbClr val="FFFFFF"/>
                    </a:solidFill>
                  </a:tcPr>
                </a:tc>
                <a:extLst>
                  <a:ext uri="{0D108BD9-81ED-4DB2-BD59-A6C34878D82A}">
                    <a16:rowId xmlns:a16="http://schemas.microsoft.com/office/drawing/2014/main" val="4023180064"/>
                  </a:ext>
                </a:extLst>
              </a:tr>
              <a:tr h="1109280">
                <a:tc>
                  <a:txBody>
                    <a:bodyPr/>
                    <a:lstStyle/>
                    <a:p>
                      <a:pPr algn="l" fontAlgn="t"/>
                      <a:r>
                        <a:rPr lang="es" sz="1600" b="1" noProof="0">
                          <a:effectLst/>
                        </a:rPr>
                        <a:t>Reescribir correos electrónicos</a:t>
                      </a:r>
                      <a:endParaRPr lang="en-US" sz="1600" noProof="0">
                        <a:effectLst/>
                      </a:endParaRPr>
                    </a:p>
                  </a:txBody>
                  <a:tcPr>
                    <a:lnL>
                      <a:noFill/>
                    </a:lnL>
                    <a:lnR>
                      <a:noFill/>
                    </a:lnR>
                    <a:lnT>
                      <a:noFill/>
                    </a:lnT>
                    <a:lnB>
                      <a:noFill/>
                    </a:lnB>
                    <a:solidFill>
                      <a:srgbClr val="FFFFFF"/>
                    </a:solidFill>
                  </a:tcPr>
                </a:tc>
                <a:tc>
                  <a:txBody>
                    <a:bodyPr/>
                    <a:lstStyle/>
                    <a:p>
                      <a:pPr algn="l" fontAlgn="t"/>
                      <a:r>
                        <a:rPr lang="es" sz="1400" noProof="0">
                          <a:effectLst/>
                        </a:rPr>
                        <a:t>Copiloto, reescriba este correo electrónico para que sea más formal: [texto del correo electrónico].</a:t>
                      </a:r>
                    </a:p>
                  </a:txBody>
                  <a:tcPr>
                    <a:lnL>
                      <a:noFill/>
                    </a:lnL>
                    <a:lnR>
                      <a:noFill/>
                    </a:lnR>
                    <a:lnT>
                      <a:noFill/>
                    </a:lnT>
                    <a:lnB>
                      <a:noFill/>
                    </a:lnB>
                    <a:solidFill>
                      <a:srgbClr val="FFFFFF"/>
                    </a:solidFill>
                  </a:tcPr>
                </a:tc>
                <a:tc>
                  <a:txBody>
                    <a:bodyPr/>
                    <a:lstStyle/>
                    <a:p>
                      <a:pPr algn="l" fontAlgn="t"/>
                      <a:r>
                        <a:rPr lang="es" sz="1400" noProof="0">
                          <a:effectLst/>
                        </a:rPr>
                        <a:t>Copiloto, reescribe este correo electrónico para que sea más formal y conciso: [texto del correo electrónico].</a:t>
                      </a:r>
                    </a:p>
                  </a:txBody>
                  <a:tcPr>
                    <a:lnL>
                      <a:noFill/>
                    </a:lnL>
                    <a:lnR>
                      <a:noFill/>
                    </a:lnR>
                    <a:lnT>
                      <a:noFill/>
                    </a:lnT>
                    <a:lnB>
                      <a:noFill/>
                    </a:lnB>
                    <a:solidFill>
                      <a:srgbClr val="FFFFFF"/>
                    </a:solidFill>
                  </a:tcPr>
                </a:tc>
                <a:tc>
                  <a:txBody>
                    <a:bodyPr/>
                    <a:lstStyle/>
                    <a:p>
                      <a:pPr algn="l" fontAlgn="t"/>
                      <a:r>
                        <a:rPr lang="es" sz="1400" noProof="0">
                          <a:effectLst/>
                        </a:rPr>
                        <a:t>Copiloto, reescribe este correo electrónico para que sea más formal, conciso y persuasivo: [texto del correo electrónico].</a:t>
                      </a:r>
                    </a:p>
                  </a:txBody>
                  <a:tcPr>
                    <a:lnL>
                      <a:noFill/>
                    </a:lnL>
                    <a:lnR>
                      <a:noFill/>
                    </a:lnR>
                    <a:lnT>
                      <a:noFill/>
                    </a:lnT>
                    <a:lnB>
                      <a:noFill/>
                    </a:lnB>
                    <a:solidFill>
                      <a:srgbClr val="FFFFFF"/>
                    </a:solidFill>
                  </a:tcPr>
                </a:tc>
                <a:extLst>
                  <a:ext uri="{0D108BD9-81ED-4DB2-BD59-A6C34878D82A}">
                    <a16:rowId xmlns:a16="http://schemas.microsoft.com/office/drawing/2014/main" val="680462767"/>
                  </a:ext>
                </a:extLst>
              </a:tr>
              <a:tr h="1996574">
                <a:tc>
                  <a:txBody>
                    <a:bodyPr/>
                    <a:lstStyle/>
                    <a:p>
                      <a:pPr algn="l" fontAlgn="t"/>
                      <a:r>
                        <a:rPr lang="es" sz="1600" b="1" noProof="0">
                          <a:effectLst/>
                        </a:rPr>
                        <a:t>Lluvia de ideas </a:t>
                      </a:r>
                      <a:br>
                        <a:rPr lang="en-US" sz="1600" b="1" noProof="0">
                          <a:effectLst/>
                        </a:rPr>
                      </a:br>
                      <a:r>
                        <a:rPr lang="es" sz="1600" b="1" noProof="0">
                          <a:effectLst/>
                        </a:rPr>
                        <a:t>sobre los temas del boletín informativo para las partes interesadas</a:t>
                      </a:r>
                      <a:endParaRPr lang="en-US" sz="1600" noProof="0">
                        <a:effectLst/>
                      </a:endParaRPr>
                    </a:p>
                  </a:txBody>
                  <a:tcPr>
                    <a:lnL>
                      <a:noFill/>
                    </a:lnL>
                    <a:lnR>
                      <a:noFill/>
                    </a:lnR>
                    <a:lnT>
                      <a:noFill/>
                    </a:lnT>
                    <a:lnB>
                      <a:noFill/>
                    </a:lnB>
                    <a:solidFill>
                      <a:srgbClr val="FFFFFF"/>
                    </a:solidFill>
                  </a:tcPr>
                </a:tc>
                <a:tc>
                  <a:txBody>
                    <a:bodyPr/>
                    <a:lstStyle/>
                    <a:p>
                      <a:pPr algn="l" fontAlgn="t"/>
                      <a:r>
                        <a:rPr lang="es" sz="1400" noProof="0">
                          <a:effectLst/>
                        </a:rPr>
                        <a:t>Necesito ideas para el boletín informativo de nuestra empresa. ¿Puedes sugerir algunos temas?</a:t>
                      </a:r>
                    </a:p>
                  </a:txBody>
                  <a:tcPr>
                    <a:lnL>
                      <a:noFill/>
                    </a:lnL>
                    <a:lnR>
                      <a:noFill/>
                    </a:lnR>
                    <a:lnT>
                      <a:noFill/>
                    </a:lnT>
                    <a:lnB>
                      <a:noFill/>
                    </a:lnB>
                    <a:solidFill>
                      <a:srgbClr val="FFFFFF"/>
                    </a:solidFill>
                  </a:tcPr>
                </a:tc>
                <a:tc>
                  <a:txBody>
                    <a:bodyPr/>
                    <a:lstStyle/>
                    <a:p>
                      <a:pPr algn="l" fontAlgn="t"/>
                      <a:r>
                        <a:rPr lang="es" sz="1400" noProof="0">
                          <a:effectLst/>
                        </a:rPr>
                        <a:t>Estoy trabajando en el boletín informativo de nuestra empresa. ¿Puedes sugerir temas relacionados con los consejos de productividad?</a:t>
                      </a:r>
                    </a:p>
                  </a:txBody>
                  <a:tcPr>
                    <a:lnL>
                      <a:noFill/>
                    </a:lnL>
                    <a:lnR>
                      <a:noFill/>
                    </a:lnR>
                    <a:lnT>
                      <a:noFill/>
                    </a:lnT>
                    <a:lnB>
                      <a:noFill/>
                    </a:lnB>
                    <a:solidFill>
                      <a:srgbClr val="FFFFFF"/>
                    </a:solidFill>
                  </a:tcPr>
                </a:tc>
                <a:tc>
                  <a:txBody>
                    <a:bodyPr/>
                    <a:lstStyle/>
                    <a:p>
                      <a:pPr algn="l" fontAlgn="t"/>
                      <a:r>
                        <a:rPr lang="es" sz="1400" noProof="0">
                          <a:effectLst/>
                        </a:rPr>
                        <a:t>"Estoy trabajando en el boletín informativo de nuestra empresa. ¿Puede sugerir temas relacionados con consejos de productividad para analistas financieros? Cada tema debe incluir un titular convincente y un breve resumen que destaque su relevancia para la audiencia".</a:t>
                      </a:r>
                    </a:p>
                  </a:txBody>
                  <a:tcPr>
                    <a:lnL>
                      <a:noFill/>
                    </a:lnL>
                    <a:lnR>
                      <a:noFill/>
                    </a:lnR>
                    <a:lnT>
                      <a:noFill/>
                    </a:lnT>
                    <a:lnB>
                      <a:noFill/>
                    </a:lnB>
                    <a:solidFill>
                      <a:srgbClr val="FFFFFF"/>
                    </a:solidFill>
                  </a:tcPr>
                </a:tc>
                <a:extLst>
                  <a:ext uri="{0D108BD9-81ED-4DB2-BD59-A6C34878D82A}">
                    <a16:rowId xmlns:a16="http://schemas.microsoft.com/office/drawing/2014/main" val="765949643"/>
                  </a:ext>
                </a:extLst>
              </a:tr>
            </a:tbl>
          </a:graphicData>
        </a:graphic>
      </p:graphicFrame>
      <p:pic>
        <p:nvPicPr>
          <p:cNvPr id="32" name="Picture 31">
            <a:extLst>
              <a:ext uri="{FF2B5EF4-FFF2-40B4-BE49-F238E27FC236}">
                <a16:creationId xmlns:a16="http://schemas.microsoft.com/office/drawing/2014/main" id="{B9C2DA05-D3D0-2E7A-F382-C7CEBEBDBE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
        <p:nvSpPr>
          <p:cNvPr id="25" name="Rectangle 24">
            <a:extLst>
              <a:ext uri="{FF2B5EF4-FFF2-40B4-BE49-F238E27FC236}">
                <a16:creationId xmlns:a16="http://schemas.microsoft.com/office/drawing/2014/main" id="{C4FF9100-348B-0A02-3834-562DE4E7A1DC}"/>
              </a:ext>
            </a:extLst>
          </p:cNvPr>
          <p:cNvSpPr/>
          <p:nvPr/>
        </p:nvSpPr>
        <p:spPr bwMode="auto">
          <a:xfrm>
            <a:off x="586740" y="5382745"/>
            <a:ext cx="11018520" cy="9716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s" sz="2000" b="0" i="0" noProof="0">
                <a:solidFill>
                  <a:schemeClr val="bg1"/>
                </a:solidFill>
                <a:effectLst/>
                <a:latin typeface="Segoe UI" panose="020B0502040204020203" pitchFamily="34" charset="0"/>
              </a:rPr>
              <a:t>Una de las mejores maneras de trabajar eficazmente con la IA es pedirle que perfeccione los resultados proporcionando sus comentarios o haciendo preguntas de seguimiento, es decir, iterando los resultados. </a:t>
            </a:r>
            <a:endParaRPr lang="en-US" sz="2000" noProof="0">
              <a:solidFill>
                <a:schemeClr val="bg1"/>
              </a:solidFill>
              <a:ea typeface="Segoe UI" pitchFamily="34" charset="0"/>
              <a:cs typeface="Segoe UI" pitchFamily="34" charset="0"/>
            </a:endParaRPr>
          </a:p>
        </p:txBody>
      </p:sp>
      <p:sp>
        <p:nvSpPr>
          <p:cNvPr id="2" name="Rectangle: Folded Corner 1">
            <a:extLst>
              <a:ext uri="{FF2B5EF4-FFF2-40B4-BE49-F238E27FC236}">
                <a16:creationId xmlns:a16="http://schemas.microsoft.com/office/drawing/2014/main" id="{AAC014D3-5169-39CE-DBE5-5B51C33DF518}"/>
              </a:ext>
            </a:extLst>
          </p:cNvPr>
          <p:cNvSpPr/>
          <p:nvPr/>
        </p:nvSpPr>
        <p:spPr bwMode="auto">
          <a:xfrm>
            <a:off x="6743287" y="677732"/>
            <a:ext cx="5266276"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This slide a placeholder for the live demo segment (</a:t>
            </a:r>
            <a:r>
              <a:rPr lang="en-US" sz="2000" b="1" noProof="0" dirty="0">
                <a:solidFill>
                  <a:srgbClr val="FFFFFF"/>
                </a:solidFill>
                <a:ea typeface="Segoe UI" pitchFamily="34" charset="0"/>
                <a:cs typeface="Segoe UI" pitchFamily="34" charset="0"/>
              </a:rPr>
              <a:t>see the ‘live demo’ instructions in the slide note</a:t>
            </a:r>
            <a:r>
              <a:rPr lang="en-US" sz="2000" noProof="0" dirty="0">
                <a:solidFill>
                  <a:srgbClr val="FFFFFF"/>
                </a:solidFill>
                <a:ea typeface="Segoe UI" pitchFamily="34" charset="0"/>
                <a:cs typeface="Segoe UI" pitchFamily="34" charset="0"/>
              </a:rPr>
              <a:t>)</a:t>
            </a:r>
          </a:p>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For ILT/VILT, instructors can </a:t>
            </a:r>
            <a:r>
              <a:rPr lang="en-US" sz="2000" dirty="0">
                <a:solidFill>
                  <a:srgbClr val="FFFFFF"/>
                </a:solidFill>
                <a:ea typeface="Segoe UI" pitchFamily="34" charset="0"/>
                <a:cs typeface="Segoe UI" pitchFamily="34" charset="0"/>
              </a:rPr>
              <a:t>demo live (</a:t>
            </a:r>
            <a:r>
              <a:rPr lang="en-US" sz="2000" noProof="0" dirty="0">
                <a:solidFill>
                  <a:srgbClr val="FFFFFF"/>
                </a:solidFill>
                <a:ea typeface="Segoe UI" pitchFamily="34" charset="0"/>
                <a:cs typeface="Segoe UI" pitchFamily="34" charset="0"/>
              </a:rPr>
              <a:t>more preferred) OR use this slide (as a back-up) to discuss the difference between good vs. best prompt in Task 2</a:t>
            </a:r>
          </a:p>
        </p:txBody>
      </p:sp>
    </p:spTree>
    <p:extLst>
      <p:ext uri="{BB962C8B-B14F-4D97-AF65-F5344CB8AC3E}">
        <p14:creationId xmlns:p14="http://schemas.microsoft.com/office/powerpoint/2010/main" val="1653546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084D-3C3B-CF22-E13D-DDFF57B81CA9}"/>
            </a:ext>
          </a:extLst>
        </p:cNvPr>
        <p:cNvGrpSpPr/>
        <p:nvPr/>
      </p:nvGrpSpPr>
      <p:grpSpPr>
        <a:xfrm>
          <a:off x="0" y="0"/>
          <a:ext cx="0" cy="0"/>
          <a:chOff x="0" y="0"/>
          <a:chExt cx="0" cy="0"/>
        </a:xfrm>
      </p:grpSpPr>
      <p:sp>
        <p:nvSpPr>
          <p:cNvPr id="22" name="Freeform 8">
            <a:extLst>
              <a:ext uri="{FF2B5EF4-FFF2-40B4-BE49-F238E27FC236}">
                <a16:creationId xmlns:a16="http://schemas.microsoft.com/office/drawing/2014/main" id="{20B071BC-943E-2F2B-4979-276C490B83B4}"/>
              </a:ext>
              <a:ext uri="{C183D7F6-B498-43B3-948B-1728B52AA6E4}">
                <adec:decorative xmlns:adec="http://schemas.microsoft.com/office/drawing/2017/decorative" val="1"/>
              </a:ext>
            </a:extLst>
          </p:cNvPr>
          <p:cNvSpPr>
            <a:spLocks/>
          </p:cNvSpPr>
          <p:nvPr/>
        </p:nvSpPr>
        <p:spPr bwMode="auto">
          <a:xfrm>
            <a:off x="460327" y="1662490"/>
            <a:ext cx="11084514" cy="489779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Top Corners Rounded 33" descr="Un temporizador para un mini ejercicio interactivo de 7 minutos.">
            <a:extLst>
              <a:ext uri="{FF2B5EF4-FFF2-40B4-BE49-F238E27FC236}">
                <a16:creationId xmlns:a16="http://schemas.microsoft.com/office/drawing/2014/main" id="{CCBDBE36-B3B6-12D5-62DB-BFD283AA5574}"/>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Title 46">
            <a:extLst>
              <a:ext uri="{FF2B5EF4-FFF2-40B4-BE49-F238E27FC236}">
                <a16:creationId xmlns:a16="http://schemas.microsoft.com/office/drawing/2014/main" id="{3214CAD0-FA25-6361-6399-40B83A163AA1}"/>
              </a:ext>
            </a:extLst>
          </p:cNvPr>
          <p:cNvSpPr>
            <a:spLocks noGrp="1"/>
          </p:cNvSpPr>
          <p:nvPr>
            <p:ph type="title"/>
          </p:nvPr>
        </p:nvSpPr>
        <p:spPr>
          <a:xfrm>
            <a:off x="586740" y="479785"/>
            <a:ext cx="11018520" cy="443198"/>
          </a:xfrm>
        </p:spPr>
        <p:txBody>
          <a:bodyPr/>
          <a:lstStyle/>
          <a:p>
            <a:r>
              <a:rPr lang="es" sz="3200" noProof="0"/>
              <a:t>Mini ejercicio interactivo</a:t>
            </a:r>
          </a:p>
        </p:txBody>
      </p:sp>
      <p:sp>
        <p:nvSpPr>
          <p:cNvPr id="7" name="TextBox 6">
            <a:extLst>
              <a:ext uri="{FF2B5EF4-FFF2-40B4-BE49-F238E27FC236}">
                <a16:creationId xmlns:a16="http://schemas.microsoft.com/office/drawing/2014/main" id="{CB41F708-0778-96A8-A750-25A86143FBB4}"/>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Pruebe su mensaje para su Kickstarter de IA</a:t>
            </a:r>
          </a:p>
        </p:txBody>
      </p:sp>
      <p:sp>
        <p:nvSpPr>
          <p:cNvPr id="24" name="TextBox 23">
            <a:extLst>
              <a:ext uri="{FF2B5EF4-FFF2-40B4-BE49-F238E27FC236}">
                <a16:creationId xmlns:a16="http://schemas.microsoft.com/office/drawing/2014/main" id="{71684C8D-D69E-7852-A4E4-CC13647AEC73}"/>
              </a:ext>
            </a:extLst>
          </p:cNvPr>
          <p:cNvSpPr txBox="1"/>
          <p:nvPr/>
        </p:nvSpPr>
        <p:spPr>
          <a:xfrm>
            <a:off x="663327" y="1806045"/>
            <a:ext cx="6229697" cy="369332"/>
          </a:xfrm>
          <a:prstGeom prst="rect">
            <a:avLst/>
          </a:prstGeom>
          <a:noFill/>
        </p:spPr>
        <p:txBody>
          <a:bodyPr wrap="square" lIns="0" tIns="0" rIns="0" bIns="0" rtlCol="0">
            <a:spAutoFit/>
          </a:bodyPr>
          <a:lstStyle/>
          <a:p>
            <a:pPr defTabSz="1371600">
              <a:tabLst>
                <a:tab pos="1371600" algn="l"/>
              </a:tabLst>
              <a:defRPr/>
            </a:pPr>
            <a:r>
              <a:rPr lang="es" sz="2400" b="1" noProof="0">
                <a:ln w="3175">
                  <a:noFill/>
                </a:ln>
                <a:latin typeface="+mj-lt"/>
                <a:cs typeface="Segoe UI" panose="020B0502040204020203" pitchFamily="34" charset="0"/>
              </a:rPr>
              <a:t>Instrucciones</a:t>
            </a:r>
          </a:p>
        </p:txBody>
      </p:sp>
      <p:pic>
        <p:nvPicPr>
          <p:cNvPr id="30" name="Graphic 29" descr="Cronómetro 75% contorno">
            <a:extLst>
              <a:ext uri="{FF2B5EF4-FFF2-40B4-BE49-F238E27FC236}">
                <a16:creationId xmlns:a16="http://schemas.microsoft.com/office/drawing/2014/main" id="{037B3CF1-28C3-2AC8-1210-4CFE5389F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9411BAD1-989D-6D5B-C05B-AB2FD11D1F1E}"/>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es" sz="1800" b="1" noProof="0">
                <a:ln w="3175">
                  <a:noFill/>
                </a:ln>
                <a:solidFill>
                  <a:schemeClr val="bg1"/>
                </a:solidFill>
                <a:latin typeface="+mj-lt"/>
                <a:cs typeface="Segoe UI" panose="020B0502040204020203" pitchFamily="34" charset="0"/>
              </a:rPr>
              <a:t>7 minutos</a:t>
            </a:r>
          </a:p>
        </p:txBody>
      </p:sp>
      <p:grpSp>
        <p:nvGrpSpPr>
          <p:cNvPr id="8" name="Group 7" descr="Instrucciones para un &quot;Mini ejercicio interactivo&quot; de 7 minutos con pasos para probar y mejorar un mensaje para una tarea de Kickstarter de IA usando Microsoft Copilot.">
            <a:extLst>
              <a:ext uri="{FF2B5EF4-FFF2-40B4-BE49-F238E27FC236}">
                <a16:creationId xmlns:a16="http://schemas.microsoft.com/office/drawing/2014/main" id="{66175E32-C412-D793-045F-EE90558826E5}"/>
              </a:ext>
            </a:extLst>
          </p:cNvPr>
          <p:cNvGrpSpPr/>
          <p:nvPr/>
        </p:nvGrpSpPr>
        <p:grpSpPr>
          <a:xfrm>
            <a:off x="900404" y="2360217"/>
            <a:ext cx="9899723" cy="3910276"/>
            <a:chOff x="892319" y="2452303"/>
            <a:chExt cx="11132199" cy="4186794"/>
          </a:xfrm>
        </p:grpSpPr>
        <p:grpSp>
          <p:nvGrpSpPr>
            <p:cNvPr id="19" name="Group 18">
              <a:extLst>
                <a:ext uri="{FF2B5EF4-FFF2-40B4-BE49-F238E27FC236}">
                  <a16:creationId xmlns:a16="http://schemas.microsoft.com/office/drawing/2014/main" id="{F970F197-5655-3B74-AAF4-3EA51D618F7D}"/>
                </a:ext>
              </a:extLst>
            </p:cNvPr>
            <p:cNvGrpSpPr/>
            <p:nvPr/>
          </p:nvGrpSpPr>
          <p:grpSpPr>
            <a:xfrm>
              <a:off x="892319" y="2452303"/>
              <a:ext cx="11132195" cy="2810336"/>
              <a:chOff x="586740" y="2724949"/>
              <a:chExt cx="9820709" cy="3239139"/>
            </a:xfrm>
          </p:grpSpPr>
          <p:grpSp>
            <p:nvGrpSpPr>
              <p:cNvPr id="12" name="Group 11">
                <a:extLst>
                  <a:ext uri="{FF2B5EF4-FFF2-40B4-BE49-F238E27FC236}">
                    <a16:creationId xmlns:a16="http://schemas.microsoft.com/office/drawing/2014/main" id="{182142E6-CB88-F160-D587-79FA7FEC7A83}"/>
                  </a:ext>
                </a:extLst>
              </p:cNvPr>
              <p:cNvGrpSpPr/>
              <p:nvPr/>
            </p:nvGrpSpPr>
            <p:grpSpPr>
              <a:xfrm>
                <a:off x="586740" y="2724949"/>
                <a:ext cx="9666181" cy="385757"/>
                <a:chOff x="586740" y="2724949"/>
                <a:chExt cx="9666181" cy="385757"/>
              </a:xfrm>
            </p:grpSpPr>
            <p:sp>
              <p:nvSpPr>
                <p:cNvPr id="6" name="TextBox 5">
                  <a:extLst>
                    <a:ext uri="{FF2B5EF4-FFF2-40B4-BE49-F238E27FC236}">
                      <a16:creationId xmlns:a16="http://schemas.microsoft.com/office/drawing/2014/main" id="{D010C8D8-C866-496E-726C-3ACEA1231B25}"/>
                    </a:ext>
                  </a:extLst>
                </p:cNvPr>
                <p:cNvSpPr txBox="1"/>
                <p:nvPr/>
              </p:nvSpPr>
              <p:spPr>
                <a:xfrm>
                  <a:off x="1700176" y="2755969"/>
                  <a:ext cx="8552745" cy="354737"/>
                </a:xfrm>
                <a:prstGeom prst="rect">
                  <a:avLst/>
                </a:prstGeom>
                <a:noFill/>
              </p:spPr>
              <p:txBody>
                <a:bodyPr wrap="square" lIns="0" tIns="0" rIns="0" bIns="0" rtlCol="0">
                  <a:spAutoFit/>
                </a:bodyPr>
                <a:lstStyle/>
                <a:p>
                  <a:pPr defTabSz="1371600">
                    <a:tabLst>
                      <a:tab pos="1371600" algn="l"/>
                    </a:tabLst>
                    <a:defRPr/>
                  </a:pPr>
                  <a:r>
                    <a:rPr lang="es" sz="1800" noProof="0">
                      <a:ln w="3175">
                        <a:noFill/>
                      </a:ln>
                      <a:cs typeface="Segoe UI" panose="020B0502040204020203" pitchFamily="34" charset="0"/>
                    </a:rPr>
                    <a:t>Abra Microsoft Copilot: </a:t>
                  </a:r>
                  <a:r>
                    <a:rPr lang="es" sz="1800" noProof="0">
                      <a:ln w="3175">
                        <a:noFill/>
                      </a:ln>
                      <a:cs typeface="Segoe UI" panose="020B0502040204020203" pitchFamily="34" charset="0"/>
                      <a:hlinkClick r:id="rId5"/>
                    </a:rPr>
                    <a:t>https://copilot.microsoft.com/</a:t>
                  </a:r>
                  <a:r>
                    <a:rPr lang="es" sz="1800" noProof="0">
                      <a:ln w="3175">
                        <a:noFill/>
                      </a:ln>
                      <a:cs typeface="Segoe UI" panose="020B0502040204020203" pitchFamily="34" charset="0"/>
                    </a:rPr>
                    <a:t> </a:t>
                  </a:r>
                </a:p>
              </p:txBody>
            </p:sp>
            <p:sp>
              <p:nvSpPr>
                <p:cNvPr id="11" name="TextBox 10">
                  <a:extLst>
                    <a:ext uri="{FF2B5EF4-FFF2-40B4-BE49-F238E27FC236}">
                      <a16:creationId xmlns:a16="http://schemas.microsoft.com/office/drawing/2014/main" id="{C2CD521E-BADC-F4AE-12C0-4F629576720B}"/>
                    </a:ext>
                  </a:extLst>
                </p:cNvPr>
                <p:cNvSpPr txBox="1"/>
                <p:nvPr/>
              </p:nvSpPr>
              <p:spPr>
                <a:xfrm>
                  <a:off x="586740" y="2724949"/>
                  <a:ext cx="1187940"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1</a:t>
                  </a:r>
                </a:p>
              </p:txBody>
            </p:sp>
          </p:grpSp>
          <p:grpSp>
            <p:nvGrpSpPr>
              <p:cNvPr id="13" name="Group 12">
                <a:extLst>
                  <a:ext uri="{FF2B5EF4-FFF2-40B4-BE49-F238E27FC236}">
                    <a16:creationId xmlns:a16="http://schemas.microsoft.com/office/drawing/2014/main" id="{257388D5-1629-987A-3C55-C65F5CAC7A16}"/>
                  </a:ext>
                </a:extLst>
              </p:cNvPr>
              <p:cNvGrpSpPr/>
              <p:nvPr/>
            </p:nvGrpSpPr>
            <p:grpSpPr>
              <a:xfrm>
                <a:off x="586740" y="3417555"/>
                <a:ext cx="9166746" cy="683681"/>
                <a:chOff x="586740" y="2265649"/>
                <a:chExt cx="9166746" cy="683681"/>
              </a:xfrm>
            </p:grpSpPr>
            <p:sp>
              <p:nvSpPr>
                <p:cNvPr id="14" name="TextBox 13">
                  <a:extLst>
                    <a:ext uri="{FF2B5EF4-FFF2-40B4-BE49-F238E27FC236}">
                      <a16:creationId xmlns:a16="http://schemas.microsoft.com/office/drawing/2014/main" id="{CAF2AB81-D722-947F-EF1F-5BABD0225B55}"/>
                    </a:ext>
                  </a:extLst>
                </p:cNvPr>
                <p:cNvSpPr txBox="1"/>
                <p:nvPr/>
              </p:nvSpPr>
              <p:spPr>
                <a:xfrm>
                  <a:off x="1700175" y="2265649"/>
                  <a:ext cx="8053311" cy="683681"/>
                </a:xfrm>
                <a:prstGeom prst="rect">
                  <a:avLst/>
                </a:prstGeom>
                <a:noFill/>
              </p:spPr>
              <p:txBody>
                <a:bodyPr wrap="square" lIns="0" tIns="0" rIns="0" bIns="0" rtlCol="0">
                  <a:spAutoFit/>
                </a:bodyPr>
                <a:lstStyle/>
                <a:p>
                  <a:pPr defTabSz="1371600">
                    <a:tabLst>
                      <a:tab pos="1371600" algn="l"/>
                    </a:tabLst>
                    <a:defRPr/>
                  </a:pPr>
                  <a:r>
                    <a:rPr lang="es" sz="1800" noProof="0">
                      <a:ln w="3175">
                        <a:noFill/>
                      </a:ln>
                      <a:cs typeface="Segoe UI" panose="020B0502040204020203" pitchFamily="34" charset="0"/>
                    </a:rPr>
                    <a:t>Para tu  tarea de </a:t>
                  </a:r>
                  <a:r>
                    <a:rPr lang="es" sz="1800" b="1" noProof="0">
                      <a:ln w="3175">
                        <a:noFill/>
                      </a:ln>
                      <a:cs typeface="Segoe UI" panose="020B0502040204020203" pitchFamily="34" charset="0"/>
                    </a:rPr>
                    <a:t>Kickstarter con IA </a:t>
                  </a:r>
                  <a:r>
                    <a:rPr lang="es" sz="1800" noProof="0">
                      <a:ln w="3175">
                        <a:noFill/>
                      </a:ln>
                      <a:cs typeface="Segoe UI" panose="020B0502040204020203" pitchFamily="34" charset="0"/>
                    </a:rPr>
                    <a:t>identificada anteriormente, </a:t>
                  </a:r>
                  <a:r>
                    <a:rPr lang="es" sz="1800" b="1" noProof="0">
                      <a:ln w="3175">
                        <a:noFill/>
                      </a:ln>
                      <a:cs typeface="Segoe UI" panose="020B0502040204020203" pitchFamily="34" charset="0"/>
                    </a:rPr>
                    <a:t>redacta un mensaje </a:t>
                  </a:r>
                  <a:r>
                    <a:rPr lang="es" sz="1800" noProof="0">
                      <a:ln w="3175">
                        <a:noFill/>
                      </a:ln>
                      <a:cs typeface="Segoe UI" panose="020B0502040204020203" pitchFamily="34" charset="0"/>
                    </a:rPr>
                    <a:t>teniendo en cuenta los elementos clave de un aviso eficaz, como la especificidad, el contexto y el formato deseado</a:t>
                  </a:r>
                </a:p>
              </p:txBody>
            </p:sp>
            <p:sp>
              <p:nvSpPr>
                <p:cNvPr id="15" name="TextBox 14">
                  <a:extLst>
                    <a:ext uri="{FF2B5EF4-FFF2-40B4-BE49-F238E27FC236}">
                      <a16:creationId xmlns:a16="http://schemas.microsoft.com/office/drawing/2014/main" id="{E08ACDAD-8F3B-45DA-CBD9-23C989B3279A}"/>
                    </a:ext>
                  </a:extLst>
                </p:cNvPr>
                <p:cNvSpPr txBox="1"/>
                <p:nvPr/>
              </p:nvSpPr>
              <p:spPr>
                <a:xfrm>
                  <a:off x="586740" y="2419409"/>
                  <a:ext cx="1187940"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2</a:t>
                  </a:r>
                </a:p>
              </p:txBody>
            </p:sp>
          </p:grpSp>
          <p:grpSp>
            <p:nvGrpSpPr>
              <p:cNvPr id="16" name="Group 15">
                <a:extLst>
                  <a:ext uri="{FF2B5EF4-FFF2-40B4-BE49-F238E27FC236}">
                    <a16:creationId xmlns:a16="http://schemas.microsoft.com/office/drawing/2014/main" id="{AD05D55F-2C15-765F-6DFA-87C7306B8C7A}"/>
                  </a:ext>
                </a:extLst>
              </p:cNvPr>
              <p:cNvGrpSpPr/>
              <p:nvPr/>
            </p:nvGrpSpPr>
            <p:grpSpPr>
              <a:xfrm>
                <a:off x="586740" y="4566763"/>
                <a:ext cx="9820709" cy="1397325"/>
                <a:chOff x="586740" y="2209495"/>
                <a:chExt cx="9820709" cy="1397325"/>
              </a:xfrm>
            </p:grpSpPr>
            <p:sp>
              <p:nvSpPr>
                <p:cNvPr id="17" name="TextBox 16">
                  <a:extLst>
                    <a:ext uri="{FF2B5EF4-FFF2-40B4-BE49-F238E27FC236}">
                      <a16:creationId xmlns:a16="http://schemas.microsoft.com/office/drawing/2014/main" id="{E7D762BA-F5E0-C293-A9D1-709B563583FA}"/>
                    </a:ext>
                  </a:extLst>
                </p:cNvPr>
                <p:cNvSpPr txBox="1"/>
                <p:nvPr/>
              </p:nvSpPr>
              <p:spPr>
                <a:xfrm>
                  <a:off x="1700174" y="2239456"/>
                  <a:ext cx="8707275" cy="1367364"/>
                </a:xfrm>
                <a:prstGeom prst="rect">
                  <a:avLst/>
                </a:prstGeom>
                <a:noFill/>
              </p:spPr>
              <p:txBody>
                <a:bodyPr wrap="square" lIns="0" tIns="0" rIns="0" bIns="0" rtlCol="0">
                  <a:spAutoFit/>
                </a:bodyPr>
                <a:lstStyle/>
                <a:p>
                  <a:pPr defTabSz="1371600">
                    <a:tabLst>
                      <a:tab pos="1371600" algn="l"/>
                    </a:tabLst>
                    <a:defRPr/>
                  </a:pPr>
                  <a:r>
                    <a:rPr lang="es" sz="1800" b="1" noProof="0">
                      <a:ln w="3175">
                        <a:noFill/>
                      </a:ln>
                      <a:cs typeface="Segoe UI" panose="020B0502040204020203" pitchFamily="34" charset="0"/>
                    </a:rPr>
                    <a:t>Evalúe </a:t>
                  </a:r>
                  <a:r>
                    <a:rPr lang="es" sz="1800" noProof="0">
                      <a:ln w="3175">
                        <a:noFill/>
                      </a:ln>
                      <a:cs typeface="Segoe UI" panose="020B0502040204020203" pitchFamily="34" charset="0"/>
                    </a:rPr>
                    <a:t>las respuestas generadas por la IA: </a:t>
                  </a:r>
                </a:p>
                <a:p>
                  <a:pPr marL="342900" indent="-342900" defTabSz="1371600">
                    <a:buFont typeface="Arial" panose="020B0604020202020204" pitchFamily="34" charset="0"/>
                    <a:buChar char="•"/>
                    <a:tabLst>
                      <a:tab pos="1371600" algn="l"/>
                    </a:tabLst>
                    <a:defRPr/>
                  </a:pPr>
                  <a:r>
                    <a:rPr lang="es" sz="1800" noProof="0">
                      <a:ln w="3175">
                        <a:noFill/>
                      </a:ln>
                      <a:cs typeface="Segoe UI" panose="020B0502040204020203" pitchFamily="34" charset="0"/>
                    </a:rPr>
                    <a:t>¿Copilot entendió correctamente su mensaje?</a:t>
                  </a:r>
                </a:p>
                <a:p>
                  <a:pPr marL="342900" indent="-342900" defTabSz="1371600">
                    <a:buFont typeface="Arial" panose="020B0604020202020204" pitchFamily="34" charset="0"/>
                    <a:buChar char="•"/>
                    <a:tabLst>
                      <a:tab pos="1371600" algn="l"/>
                    </a:tabLst>
                    <a:defRPr/>
                  </a:pPr>
                  <a:r>
                    <a:rPr lang="es" sz="1800" noProof="0">
                      <a:ln w="3175">
                        <a:noFill/>
                      </a:ln>
                      <a:cs typeface="Segoe UI" panose="020B0502040204020203" pitchFamily="34" charset="0"/>
                    </a:rPr>
                    <a:t>¿La respuesta es relevante y útil para sus necesidades?</a:t>
                  </a:r>
                </a:p>
                <a:p>
                  <a:pPr marL="342900" indent="-342900" defTabSz="1371600">
                    <a:buFont typeface="Arial" panose="020B0604020202020204" pitchFamily="34" charset="0"/>
                    <a:buChar char="•"/>
                    <a:tabLst>
                      <a:tab pos="1371600" algn="l"/>
                    </a:tabLst>
                    <a:defRPr/>
                  </a:pPr>
                  <a:r>
                    <a:rPr lang="es" sz="1800" noProof="0">
                      <a:ln w="3175">
                        <a:noFill/>
                      </a:ln>
                      <a:cs typeface="Segoe UI" panose="020B0502040204020203" pitchFamily="34" charset="0"/>
                    </a:rPr>
                    <a:t>¿Cómo puede refinar su mensaje para mejorar la respuesta?</a:t>
                  </a:r>
                </a:p>
              </p:txBody>
            </p:sp>
            <p:sp>
              <p:nvSpPr>
                <p:cNvPr id="18" name="TextBox 17">
                  <a:extLst>
                    <a:ext uri="{FF2B5EF4-FFF2-40B4-BE49-F238E27FC236}">
                      <a16:creationId xmlns:a16="http://schemas.microsoft.com/office/drawing/2014/main" id="{3D909515-5D61-08E1-7376-2A59C753D2D4}"/>
                    </a:ext>
                  </a:extLst>
                </p:cNvPr>
                <p:cNvSpPr txBox="1"/>
                <p:nvPr/>
              </p:nvSpPr>
              <p:spPr>
                <a:xfrm>
                  <a:off x="586740" y="2209495"/>
                  <a:ext cx="1187939" cy="354738"/>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3</a:t>
                  </a:r>
                </a:p>
              </p:txBody>
            </p:sp>
          </p:grpSp>
        </p:grpSp>
        <p:grpSp>
          <p:nvGrpSpPr>
            <p:cNvPr id="26" name="Group 25">
              <a:extLst>
                <a:ext uri="{FF2B5EF4-FFF2-40B4-BE49-F238E27FC236}">
                  <a16:creationId xmlns:a16="http://schemas.microsoft.com/office/drawing/2014/main" id="{E17F1B08-DC3A-9FDA-B505-7C32EA503A0B}"/>
                </a:ext>
                <a:ext uri="{C183D7F6-B498-43B3-948B-1728B52AA6E4}">
                  <adec:decorative xmlns:adec="http://schemas.microsoft.com/office/drawing/2017/decorative" val="1"/>
                </a:ext>
              </a:extLst>
            </p:cNvPr>
            <p:cNvGrpSpPr/>
            <p:nvPr/>
          </p:nvGrpSpPr>
          <p:grpSpPr>
            <a:xfrm>
              <a:off x="892319" y="3028071"/>
              <a:ext cx="11132194" cy="2358143"/>
              <a:chOff x="706172" y="3003251"/>
              <a:chExt cx="13349284" cy="2762668"/>
            </a:xfrm>
          </p:grpSpPr>
          <p:cxnSp>
            <p:nvCxnSpPr>
              <p:cNvPr id="27" name="Straight Connector 26">
                <a:extLst>
                  <a:ext uri="{FF2B5EF4-FFF2-40B4-BE49-F238E27FC236}">
                    <a16:creationId xmlns:a16="http://schemas.microsoft.com/office/drawing/2014/main" id="{8ED69A07-4BD8-74BC-DCC4-8F28F21FEDB0}"/>
                  </a:ext>
                  <a:ext uri="{C183D7F6-B498-43B3-948B-1728B52AA6E4}">
                    <adec:decorative xmlns:adec="http://schemas.microsoft.com/office/drawing/2017/decorative" val="1"/>
                  </a:ext>
                </a:extLst>
              </p:cNvPr>
              <p:cNvCxnSpPr>
                <a:cxnSpLocks/>
              </p:cNvCxnSpPr>
              <p:nvPr/>
            </p:nvCxnSpPr>
            <p:spPr>
              <a:xfrm flipH="1">
                <a:off x="706173" y="3003251"/>
                <a:ext cx="12956989"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FB5ED2-2CBD-03C0-55D8-78970EDBB79B}"/>
                  </a:ext>
                  <a:ext uri="{C183D7F6-B498-43B3-948B-1728B52AA6E4}">
                    <adec:decorative xmlns:adec="http://schemas.microsoft.com/office/drawing/2017/decorative" val="1"/>
                  </a:ext>
                </a:extLst>
              </p:cNvPr>
              <p:cNvCxnSpPr>
                <a:cxnSpLocks/>
              </p:cNvCxnSpPr>
              <p:nvPr/>
            </p:nvCxnSpPr>
            <p:spPr>
              <a:xfrm flipH="1">
                <a:off x="706172" y="4087364"/>
                <a:ext cx="13349284"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3BF8C0C-C59B-212F-E0CC-3D3B85C09367}"/>
                  </a:ext>
                  <a:ext uri="{C183D7F6-B498-43B3-948B-1728B52AA6E4}">
                    <adec:decorative xmlns:adec="http://schemas.microsoft.com/office/drawing/2017/decorative" val="1"/>
                  </a:ext>
                </a:extLst>
              </p:cNvPr>
              <p:cNvCxnSpPr>
                <a:cxnSpLocks/>
              </p:cNvCxnSpPr>
              <p:nvPr/>
            </p:nvCxnSpPr>
            <p:spPr>
              <a:xfrm flipH="1">
                <a:off x="706172" y="5765919"/>
                <a:ext cx="1295699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AF21EC-F201-5888-22E1-2A18D34584D0}"/>
                </a:ext>
              </a:extLst>
            </p:cNvPr>
            <p:cNvSpPr txBox="1"/>
            <p:nvPr/>
          </p:nvSpPr>
          <p:spPr>
            <a:xfrm>
              <a:off x="2154444" y="5568088"/>
              <a:ext cx="9870074" cy="1071009"/>
            </a:xfrm>
            <a:prstGeom prst="rect">
              <a:avLst/>
            </a:prstGeom>
            <a:noFill/>
          </p:spPr>
          <p:txBody>
            <a:bodyPr wrap="square" lIns="0" tIns="0" rIns="0" bIns="0" rtlCol="0">
              <a:spAutoFit/>
            </a:bodyPr>
            <a:lstStyle/>
            <a:p>
              <a:pPr defTabSz="1371600">
                <a:tabLst>
                  <a:tab pos="1371600" algn="l"/>
                </a:tabLst>
                <a:defRPr/>
              </a:pPr>
              <a:r>
                <a:rPr lang="es" sz="1800" noProof="0">
                  <a:ln w="3175">
                    <a:noFill/>
                  </a:ln>
                  <a:cs typeface="Segoe UI" panose="020B0502040204020203" pitchFamily="34" charset="0"/>
                </a:rPr>
                <a:t>Pruebe si los comentarios a Copilot mejoran la calidad de salida</a:t>
              </a:r>
            </a:p>
            <a:p>
              <a:pPr marL="342900" indent="-342900" defTabSz="1371600">
                <a:buFont typeface="Arial" panose="020B0604020202020204" pitchFamily="34" charset="0"/>
                <a:buChar char="•"/>
                <a:tabLst>
                  <a:tab pos="1371600" algn="l"/>
                </a:tabLst>
                <a:defRPr/>
              </a:pPr>
              <a:r>
                <a:rPr lang="es" sz="1800" noProof="0">
                  <a:ln w="3175">
                    <a:noFill/>
                  </a:ln>
                  <a:cs typeface="Segoe UI" panose="020B0502040204020203" pitchFamily="34" charset="0"/>
                </a:rPr>
                <a:t>¿Cuál fue tu </a:t>
              </a:r>
              <a:r>
                <a:rPr lang="es" sz="1800" b="1" noProof="0">
                  <a:ln w="3175">
                    <a:noFill/>
                  </a:ln>
                  <a:cs typeface="Segoe UI" panose="020B0502040204020203" pitchFamily="34" charset="0"/>
                </a:rPr>
                <a:t>momento de 'ajá' </a:t>
              </a:r>
              <a:r>
                <a:rPr lang="es" sz="1800" noProof="0">
                  <a:ln w="3175">
                    <a:noFill/>
                  </a:ln>
                  <a:cs typeface="Segoe UI" panose="020B0502040204020203" pitchFamily="34" charset="0"/>
                </a:rPr>
                <a:t>para mejorar tu prompt y obtener mejores resultados?</a:t>
              </a:r>
            </a:p>
            <a:p>
              <a:pPr defTabSz="1371600">
                <a:tabLst>
                  <a:tab pos="1371600" algn="l"/>
                </a:tabLst>
                <a:defRPr/>
              </a:pPr>
              <a:endParaRPr lang="en-US" sz="1050" b="1" noProof="0">
                <a:ln w="3175">
                  <a:noFill/>
                </a:ln>
                <a:cs typeface="Segoe UI" panose="020B0502040204020203" pitchFamily="34" charset="0"/>
              </a:endParaRPr>
            </a:p>
            <a:p>
              <a:pPr defTabSz="1371600">
                <a:tabLst>
                  <a:tab pos="1371600" algn="l"/>
                </a:tabLst>
                <a:defRPr/>
              </a:pPr>
              <a:r>
                <a:rPr lang="es" sz="1800" b="1" noProof="0">
                  <a:ln w="3175">
                    <a:noFill/>
                  </a:ln>
                  <a:cs typeface="Segoe UI" panose="020B0502040204020203" pitchFamily="34" charset="0"/>
                </a:rPr>
                <a:t>¡Comparte tu mayor conclusión con tus compañeros!</a:t>
              </a:r>
            </a:p>
          </p:txBody>
        </p:sp>
        <p:sp>
          <p:nvSpPr>
            <p:cNvPr id="4" name="TextBox 3">
              <a:extLst>
                <a:ext uri="{FF2B5EF4-FFF2-40B4-BE49-F238E27FC236}">
                  <a16:creationId xmlns:a16="http://schemas.microsoft.com/office/drawing/2014/main" id="{00AE0D1D-47A1-4041-4F30-F6BD9B1BE863}"/>
                </a:ext>
              </a:extLst>
            </p:cNvPr>
            <p:cNvSpPr txBox="1"/>
            <p:nvPr/>
          </p:nvSpPr>
          <p:spPr>
            <a:xfrm>
              <a:off x="892319" y="5568088"/>
              <a:ext cx="1346579" cy="307777"/>
            </a:xfrm>
            <a:prstGeom prst="rect">
              <a:avLst/>
            </a:prstGeom>
            <a:noFill/>
          </p:spPr>
          <p:txBody>
            <a:bodyPr wrap="square" lIns="0" tIns="0" rIns="0" bIns="0" rtlCol="0">
              <a:spAutoFit/>
            </a:bodyPr>
            <a:lstStyle/>
            <a:p>
              <a:pPr defTabSz="1371600">
                <a:tabLst>
                  <a:tab pos="1371600" algn="l"/>
                </a:tabLst>
                <a:defRPr/>
              </a:pPr>
              <a:r>
                <a:rPr lang="es" sz="2000" b="1" noProof="0">
                  <a:ln w="3175">
                    <a:noFill/>
                  </a:ln>
                  <a:cs typeface="Segoe UI" panose="020B0502040204020203" pitchFamily="34" charset="0"/>
                </a:rPr>
                <a:t>Paso 4</a:t>
              </a:r>
            </a:p>
          </p:txBody>
        </p:sp>
      </p:grpSp>
    </p:spTree>
    <p:extLst>
      <p:ext uri="{BB962C8B-B14F-4D97-AF65-F5344CB8AC3E}">
        <p14:creationId xmlns:p14="http://schemas.microsoft.com/office/powerpoint/2010/main" val="285440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7129-A0C8-516C-2AB8-74550FFF3D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EF495-709F-DBA7-C15A-13A0BED9A86A}"/>
              </a:ext>
            </a:extLst>
          </p:cNvPr>
          <p:cNvSpPr>
            <a:spLocks noGrp="1"/>
          </p:cNvSpPr>
          <p:nvPr>
            <p:ph type="title"/>
          </p:nvPr>
        </p:nvSpPr>
        <p:spPr>
          <a:xfrm>
            <a:off x="585215" y="2423825"/>
            <a:ext cx="9637307" cy="1107996"/>
          </a:xfrm>
        </p:spPr>
        <p:txBody>
          <a:bodyPr/>
          <a:lstStyle/>
          <a:p>
            <a:r>
              <a:rPr lang="es" noProof="0"/>
              <a:t>5: Planifica acciones pequeñas y sencillas: </a:t>
            </a:r>
            <a:br>
              <a:rPr lang="en-US" noProof="0"/>
            </a:br>
            <a:r>
              <a:rPr lang="es" noProof="0"/>
              <a:t>Victorias rápidas para trabajar de forma más inteligente</a:t>
            </a:r>
          </a:p>
        </p:txBody>
      </p:sp>
      <p:sp>
        <p:nvSpPr>
          <p:cNvPr id="5" name="Text Placeholder 4">
            <a:extLst>
              <a:ext uri="{FF2B5EF4-FFF2-40B4-BE49-F238E27FC236}">
                <a16:creationId xmlns:a16="http://schemas.microsoft.com/office/drawing/2014/main" id="{CA91087A-47CC-9C39-976B-538F515D2B17}"/>
              </a:ext>
            </a:extLst>
          </p:cNvPr>
          <p:cNvSpPr>
            <a:spLocks noGrp="1"/>
          </p:cNvSpPr>
          <p:nvPr>
            <p:ph type="body" sz="quarter" idx="12"/>
          </p:nvPr>
        </p:nvSpPr>
        <p:spPr>
          <a:xfrm>
            <a:off x="585215" y="3751542"/>
            <a:ext cx="7048483" cy="307777"/>
          </a:xfrm>
        </p:spPr>
        <p:txBody>
          <a:bodyPr/>
          <a:lstStyle/>
          <a:p>
            <a:r>
              <a:rPr lang="es" sz="2000" noProof="0"/>
              <a:t>Comienza tu viaje hacia la IA con pequeños hábitos de IA</a:t>
            </a:r>
          </a:p>
        </p:txBody>
      </p:sp>
    </p:spTree>
    <p:extLst>
      <p:ext uri="{BB962C8B-B14F-4D97-AF65-F5344CB8AC3E}">
        <p14:creationId xmlns:p14="http://schemas.microsoft.com/office/powerpoint/2010/main" val="22077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s" noProof="0"/>
              <a:t>¡Bienvenido al Microsoft AI Skills Fest!</a:t>
            </a:r>
            <a:endParaRPr lang="en-US" sz="4400" noProof="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503589"/>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800" b="1" noProof="0">
                <a:solidFill>
                  <a:schemeClr val="bg1"/>
                </a:solidFill>
                <a:cs typeface="Segoe UI" panose="020B0502040204020203" pitchFamily="34" charset="0"/>
              </a:rPr>
              <a:t>Recordatorios rápidos antes de</a:t>
            </a:r>
            <a:r>
              <a:rPr lang="es" sz="2800" noProof="0">
                <a:solidFill>
                  <a:schemeClr val="bg1"/>
                </a:solidFill>
                <a:cs typeface="Segoe UI" panose="020B0502040204020203" pitchFamily="34" charset="0"/>
              </a:rPr>
              <a:t> empezar</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337586" y="2090191"/>
            <a:ext cx="4531924" cy="4470268"/>
          </a:xfrm>
          <a:prstGeom prst="roundRect">
            <a:avLst>
              <a:gd name="adj" fmla="val 3826"/>
            </a:avLst>
          </a:prstGeom>
          <a:solidFill>
            <a:schemeClr val="bg2">
              <a:lumMod val="90000"/>
              <a:lumOff val="10000"/>
              <a:alpha val="89804"/>
            </a:scheme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571621" y="2242099"/>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571621" y="2775134"/>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noProof="0">
                <a:latin typeface="+mj-lt"/>
                <a:cs typeface="Segoe UI" panose="020B0502040204020203" pitchFamily="34" charset="0"/>
              </a:rPr>
              <a:t>¡Únete a nuestro divertido desafío GUINNESS WORLD RECORDS</a:t>
            </a:r>
            <a:r>
              <a:rPr lang="es" baseline="30000" noProof="0">
                <a:latin typeface="+mj-lt"/>
                <a:cs typeface="Segoe UI" panose="020B0502040204020203" pitchFamily="34" charset="0"/>
              </a:rPr>
              <a:t>TM </a:t>
            </a:r>
            <a:r>
              <a:rPr lang="es" noProof="0">
                <a:latin typeface="+mj-lt"/>
                <a:cs typeface="Segoe UI" panose="020B0502040204020203" pitchFamily="34" charset="0"/>
              </a:rPr>
              <a:t>! </a:t>
            </a:r>
          </a:p>
        </p:txBody>
      </p:sp>
      <p:cxnSp>
        <p:nvCxnSpPr>
          <p:cNvPr id="12" name="Straight Connector 11">
            <a:extLst>
              <a:ext uri="{FF2B5EF4-FFF2-40B4-BE49-F238E27FC236}">
                <a16:creationId xmlns:a16="http://schemas.microsoft.com/office/drawing/2014/main" id="{FC8A2D2A-5BE0-DE0C-0FAE-BB40623823AB}"/>
              </a:ext>
              <a:ext uri="{C183D7F6-B498-43B3-948B-1728B52AA6E4}">
                <adec:decorative xmlns:adec="http://schemas.microsoft.com/office/drawing/2017/decorative" val="1"/>
              </a:ext>
            </a:extLst>
          </p:cNvPr>
          <p:cNvCxnSpPr>
            <a:cxnSpLocks/>
          </p:cNvCxnSpPr>
          <p:nvPr/>
        </p:nvCxnSpPr>
        <p:spPr>
          <a:xfrm flipV="1">
            <a:off x="562954" y="3761644"/>
            <a:ext cx="4040944" cy="11792"/>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08CC36-1A03-0E2C-25AE-A956A30B3590}"/>
              </a:ext>
            </a:extLst>
          </p:cNvPr>
          <p:cNvSpPr txBox="1"/>
          <p:nvPr/>
        </p:nvSpPr>
        <p:spPr>
          <a:xfrm>
            <a:off x="1764086" y="3816229"/>
            <a:ext cx="2839812" cy="2200602"/>
          </a:xfrm>
          <a:prstGeom prst="rect">
            <a:avLst/>
          </a:prstGeom>
          <a:noFill/>
        </p:spPr>
        <p:txBody>
          <a:bodyPr wrap="square">
            <a:spAutoFit/>
          </a:bodyPr>
          <a:lstStyle/>
          <a:p>
            <a:pPr marL="0" lvl="1" indent="0">
              <a:spcBef>
                <a:spcPts val="0"/>
              </a:spcBef>
              <a:spcAft>
                <a:spcPts val="600"/>
              </a:spcAft>
              <a:buFont typeface="Wingdings" panose="05000000000000000000" pitchFamily="2" charset="2"/>
              <a:buNone/>
            </a:pPr>
            <a:r>
              <a:rPr lang="es" sz="1600" b="1" noProof="0">
                <a:latin typeface="+mj-lt"/>
                <a:cs typeface="Dreaming Outloud Pro" panose="03050502040302030504" pitchFamily="66" charset="0"/>
              </a:rPr>
              <a:t>Gana tu insignia:</a:t>
            </a:r>
          </a:p>
          <a:p>
            <a:pPr marL="0" lvl="1">
              <a:spcBef>
                <a:spcPts val="0"/>
              </a:spcBef>
              <a:spcAft>
                <a:spcPts val="1200"/>
              </a:spcAft>
            </a:pPr>
            <a:r>
              <a:rPr lang="es" sz="1600" b="1" noProof="0">
                <a:latin typeface="+mj-lt"/>
                <a:cs typeface="Dreaming Outloud Pro" panose="03050502040302030504" pitchFamily="66" charset="0"/>
              </a:rPr>
              <a:t>Paso 1: </a:t>
            </a:r>
            <a:r>
              <a:rPr lang="es" sz="1600" noProof="0">
                <a:cs typeface="Dreaming Outloud Pro" panose="03050502040302030504" pitchFamily="66" charset="0"/>
              </a:rPr>
              <a:t>Si aún no lo has hecho, tómate un momento para registrarte: </a:t>
            </a:r>
            <a:r>
              <a:rPr lang="es" sz="1600" noProof="0">
                <a:cs typeface="Segoe UI" panose="020B0502040204020203" pitchFamily="34" charset="0"/>
                <a:hlinkClick r:id="rId3">
                  <a:extLst>
                    <a:ext uri="{A12FA001-AC4F-418D-AE19-62706E023703}">
                      <ahyp:hlinkClr xmlns:ahyp="http://schemas.microsoft.com/office/drawing/2018/hyperlinkcolor" val="tx"/>
                    </a:ext>
                  </a:extLst>
                </a:hlinkClick>
              </a:rPr>
              <a:t>https://aka.ms/AISkillsFest</a:t>
            </a:r>
            <a:r>
              <a:rPr lang="es" sz="1600" noProof="0">
                <a:cs typeface="Segoe UI" panose="020B0502040204020203" pitchFamily="34" charset="0"/>
              </a:rPr>
              <a:t> </a:t>
            </a:r>
            <a:endParaRPr lang="en-US" sz="1600" b="1" noProof="0">
              <a:latin typeface="+mj-lt"/>
              <a:cs typeface="Dreaming Outloud Pro" panose="03050502040302030504" pitchFamily="66" charset="0"/>
            </a:endParaRPr>
          </a:p>
          <a:p>
            <a:pPr marL="0" lvl="1">
              <a:spcBef>
                <a:spcPts val="0"/>
              </a:spcBef>
              <a:spcAft>
                <a:spcPts val="1200"/>
              </a:spcAft>
            </a:pPr>
            <a:r>
              <a:rPr lang="es" sz="1600" b="1" noProof="0">
                <a:latin typeface="+mj-lt"/>
                <a:cs typeface="Dreaming Outloud Pro" panose="03050502040302030504" pitchFamily="66" charset="0"/>
              </a:rPr>
              <a:t>Paso 2: </a:t>
            </a:r>
            <a:r>
              <a:rPr lang="es" sz="1600" noProof="0">
                <a:cs typeface="Dreaming Outloud Pro" panose="03050502040302030504" pitchFamily="66" charset="0"/>
              </a:rPr>
              <a:t>Asista a esta sesión</a:t>
            </a:r>
          </a:p>
          <a:p>
            <a:pPr marL="0" lvl="1">
              <a:spcBef>
                <a:spcPts val="0"/>
              </a:spcBef>
              <a:spcAft>
                <a:spcPts val="1200"/>
              </a:spcAft>
            </a:pPr>
            <a:r>
              <a:rPr lang="es" sz="1600" b="1" noProof="0">
                <a:latin typeface="+mj-lt"/>
                <a:cs typeface="Dreaming Outloud Pro" panose="03050502040302030504" pitchFamily="66" charset="0"/>
              </a:rPr>
              <a:t>Paso 3: </a:t>
            </a:r>
            <a:r>
              <a:rPr lang="es" sz="1600" noProof="0">
                <a:cs typeface="Dreaming Outloud Pro" panose="03050502040302030504" pitchFamily="66" charset="0"/>
              </a:rPr>
              <a:t>Completa un paso final (compartido al final)</a:t>
            </a:r>
          </a:p>
        </p:txBody>
      </p:sp>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5057600" y="2090191"/>
            <a:ext cx="3393913"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5296835"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5330914" y="2699651"/>
            <a:ext cx="3120599"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noProof="0">
                <a:solidFill>
                  <a:schemeClr val="bg1"/>
                </a:solidFill>
                <a:latin typeface="+mj-lt"/>
                <a:cs typeface="Segoe UI"/>
              </a:rPr>
              <a:t>¡Prepárate para </a:t>
            </a:r>
            <a:br>
              <a:rPr lang="en-US" noProof="0">
                <a:solidFill>
                  <a:schemeClr val="bg1"/>
                </a:solidFill>
                <a:latin typeface="+mj-lt"/>
                <a:cs typeface="Segoe UI"/>
              </a:rPr>
            </a:br>
            <a:r>
              <a:rPr lang="es" noProof="0">
                <a:solidFill>
                  <a:schemeClr val="bg1"/>
                </a:solidFill>
                <a:latin typeface="+mj-lt"/>
                <a:cs typeface="Segoe UI"/>
              </a:rPr>
              <a:t>un ejercicio interactivo </a:t>
            </a:r>
            <a:br>
              <a:rPr lang="en-US" noProof="0">
                <a:solidFill>
                  <a:schemeClr val="bg1"/>
                </a:solidFill>
                <a:latin typeface="+mj-lt"/>
                <a:cs typeface="Segoe UI"/>
              </a:rPr>
            </a:br>
            <a:r>
              <a:rPr lang="es" noProof="0">
                <a:solidFill>
                  <a:schemeClr val="bg1"/>
                </a:solidFill>
                <a:latin typeface="+mj-lt"/>
                <a:cs typeface="Segoe UI"/>
              </a:rPr>
              <a:t>con Microsoft Copilot!</a:t>
            </a:r>
          </a:p>
        </p:txBody>
      </p:sp>
      <p:cxnSp>
        <p:nvCxnSpPr>
          <p:cNvPr id="34" name="Straight Connector 33">
            <a:extLst>
              <a:ext uri="{FF2B5EF4-FFF2-40B4-BE49-F238E27FC236}">
                <a16:creationId xmlns:a16="http://schemas.microsoft.com/office/drawing/2014/main" id="{E26BDF79-AC85-C476-52FF-4ED10758C891}"/>
              </a:ext>
              <a:ext uri="{C183D7F6-B498-43B3-948B-1728B52AA6E4}">
                <adec:decorative xmlns:adec="http://schemas.microsoft.com/office/drawing/2017/decorative" val="1"/>
              </a:ext>
            </a:extLst>
          </p:cNvPr>
          <p:cNvCxnSpPr>
            <a:cxnSpLocks/>
          </p:cNvCxnSpPr>
          <p:nvPr/>
        </p:nvCxnSpPr>
        <p:spPr>
          <a:xfrm>
            <a:off x="5236411" y="3763790"/>
            <a:ext cx="3120599"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Captura de pantalla de un código QR para el desafío de los Récords Mundiales Guinness.">
            <a:extLst>
              <a:ext uri="{FF2B5EF4-FFF2-40B4-BE49-F238E27FC236}">
                <a16:creationId xmlns:a16="http://schemas.microsoft.com/office/drawing/2014/main" id="{FD71B694-9077-1FF2-D423-3C430F21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6411" y="3876454"/>
            <a:ext cx="1103406" cy="1100399"/>
          </a:xfrm>
          <a:prstGeom prst="rect">
            <a:avLst/>
          </a:prstGeom>
        </p:spPr>
      </p:pic>
      <p:sp>
        <p:nvSpPr>
          <p:cNvPr id="9" name="TextBox 8">
            <a:extLst>
              <a:ext uri="{FF2B5EF4-FFF2-40B4-BE49-F238E27FC236}">
                <a16:creationId xmlns:a16="http://schemas.microsoft.com/office/drawing/2014/main" id="{06F427CA-7EF2-AF57-14E6-29B22663B05D}"/>
              </a:ext>
            </a:extLst>
          </p:cNvPr>
          <p:cNvSpPr txBox="1"/>
          <p:nvPr/>
        </p:nvSpPr>
        <p:spPr>
          <a:xfrm>
            <a:off x="6339817" y="3885733"/>
            <a:ext cx="2076301"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es" sz="1600" b="1" noProof="0">
                <a:solidFill>
                  <a:schemeClr val="bg1"/>
                </a:solidFill>
                <a:latin typeface="+mj-lt"/>
                <a:cs typeface="Segoe UI"/>
              </a:rPr>
              <a:t>¿Cómo? </a:t>
            </a:r>
            <a:br>
              <a:rPr lang="en-US" sz="1600" b="1" noProof="0">
                <a:solidFill>
                  <a:schemeClr val="bg1"/>
                </a:solidFill>
                <a:latin typeface="+mj-lt"/>
                <a:cs typeface="Segoe UI"/>
              </a:rPr>
            </a:br>
            <a:r>
              <a:rPr lang="es" sz="1600" noProof="0">
                <a:solidFill>
                  <a:schemeClr val="bg1"/>
                </a:solidFill>
                <a:cs typeface="Segoe UI"/>
              </a:rPr>
              <a:t>Abrir Copilot </a:t>
            </a:r>
            <a:br>
              <a:rPr lang="en-US" sz="1600" noProof="0">
                <a:solidFill>
                  <a:schemeClr val="bg1"/>
                </a:solidFill>
                <a:cs typeface="Segoe UI"/>
              </a:rPr>
            </a:br>
            <a:r>
              <a:rPr lang="es" sz="1600" noProof="0">
                <a:solidFill>
                  <a:schemeClr val="bg1"/>
                </a:solidFill>
                <a:cs typeface="Segoe UI"/>
              </a:rPr>
              <a:t>en otro navegador</a:t>
            </a:r>
          </a:p>
        </p:txBody>
      </p:sp>
      <p:sp>
        <p:nvSpPr>
          <p:cNvPr id="31" name="TextBox 30">
            <a:extLst>
              <a:ext uri="{FF2B5EF4-FFF2-40B4-BE49-F238E27FC236}">
                <a16:creationId xmlns:a16="http://schemas.microsoft.com/office/drawing/2014/main" id="{E9D831CD-7EA5-4FA0-8CD0-31F71D4A50F5}"/>
              </a:ext>
            </a:extLst>
          </p:cNvPr>
          <p:cNvSpPr txBox="1"/>
          <p:nvPr/>
        </p:nvSpPr>
        <p:spPr>
          <a:xfrm>
            <a:off x="5205063" y="5060150"/>
            <a:ext cx="3189268" cy="338554"/>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es" sz="1600" noProof="0">
                <a:solidFill>
                  <a:schemeClr val="bg1"/>
                </a:solidFill>
                <a:cs typeface="Segoe UI"/>
              </a:rPr>
              <a:t>  https://copilot.microsoft.com/</a:t>
            </a:r>
          </a:p>
        </p:txBody>
      </p:sp>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639603" y="2090190"/>
            <a:ext cx="3120598"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923628"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923629" y="2755843"/>
            <a:ext cx="2688359"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noProof="0">
                <a:solidFill>
                  <a:schemeClr val="bg1"/>
                </a:solidFill>
                <a:latin typeface="+mj-lt"/>
                <a:cs typeface="Segoe UI" panose="020B0502040204020203" pitchFamily="34" charset="0"/>
              </a:rPr>
              <a:t>Haz preguntas y comparte tus pensamientos </a:t>
            </a:r>
          </a:p>
        </p:txBody>
      </p:sp>
      <p:cxnSp>
        <p:nvCxnSpPr>
          <p:cNvPr id="37" name="Straight Connector 36">
            <a:extLst>
              <a:ext uri="{FF2B5EF4-FFF2-40B4-BE49-F238E27FC236}">
                <a16:creationId xmlns:a16="http://schemas.microsoft.com/office/drawing/2014/main" id="{90357E8D-DC3F-6610-C448-0CE08E588D49}"/>
              </a:ext>
              <a:ext uri="{C183D7F6-B498-43B3-948B-1728B52AA6E4}">
                <adec:decorative xmlns:adec="http://schemas.microsoft.com/office/drawing/2017/decorative" val="1"/>
              </a:ext>
            </a:extLst>
          </p:cNvPr>
          <p:cNvCxnSpPr>
            <a:cxnSpLocks/>
          </p:cNvCxnSpPr>
          <p:nvPr/>
        </p:nvCxnSpPr>
        <p:spPr>
          <a:xfrm>
            <a:off x="8809093" y="3783081"/>
            <a:ext cx="2768890"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4BDEA0-1BF5-CE9E-3DEF-118CE0F2C5D4}"/>
              </a:ext>
            </a:extLst>
          </p:cNvPr>
          <p:cNvSpPr txBox="1"/>
          <p:nvPr/>
        </p:nvSpPr>
        <p:spPr>
          <a:xfrm>
            <a:off x="8836404" y="3876454"/>
            <a:ext cx="2611610"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es" sz="1600" noProof="0">
                <a:solidFill>
                  <a:schemeClr val="bg1"/>
                </a:solidFill>
                <a:cs typeface="Segoe UI" panose="020B0502040204020203" pitchFamily="34" charset="0"/>
              </a:rPr>
              <a:t>Con tus compañeros y nuestros </a:t>
            </a:r>
            <a:r>
              <a:rPr lang="es" sz="1600" noProof="0">
                <a:solidFill>
                  <a:schemeClr val="bg1"/>
                </a:solidFill>
                <a:latin typeface="+mj-lt"/>
                <a:cs typeface="Segoe UI" panose="020B0502040204020203" pitchFamily="34" charset="0"/>
              </a:rPr>
              <a:t>expertos en IA de Microsoft </a:t>
            </a:r>
            <a:r>
              <a:rPr lang="es" sz="1600" noProof="0">
                <a:solidFill>
                  <a:schemeClr val="bg1"/>
                </a:solidFill>
                <a:cs typeface="Segoe UI" panose="020B0502040204020203" pitchFamily="34" charset="0"/>
              </a:rPr>
              <a:t>("Moderadores en directo") en el chat</a:t>
            </a:r>
            <a:endParaRPr lang="en-US" sz="1400" noProof="0">
              <a:solidFill>
                <a:schemeClr val="bg1"/>
              </a:solidFill>
              <a:cs typeface="Segoe UI" panose="020B0502040204020203" pitchFamily="34" charset="0"/>
            </a:endParaRPr>
          </a:p>
        </p:txBody>
      </p:sp>
      <p:pic>
        <p:nvPicPr>
          <p:cNvPr id="4" name="Picture 3" descr="A qr code with a black background&#10;&#10;AI-generated content may be incorrect.">
            <a:extLst>
              <a:ext uri="{FF2B5EF4-FFF2-40B4-BE49-F238E27FC236}">
                <a16:creationId xmlns:a16="http://schemas.microsoft.com/office/drawing/2014/main" id="{150CED19-7939-CD05-6138-0A8F1ABFABA5}"/>
              </a:ext>
            </a:extLst>
          </p:cNvPr>
          <p:cNvPicPr>
            <a:picLocks noChangeAspect="1"/>
          </p:cNvPicPr>
          <p:nvPr/>
        </p:nvPicPr>
        <p:blipFill>
          <a:blip r:embed="rId5"/>
          <a:stretch>
            <a:fillRect/>
          </a:stretch>
        </p:blipFill>
        <p:spPr>
          <a:xfrm>
            <a:off x="570294" y="3873902"/>
            <a:ext cx="1183995" cy="1193639"/>
          </a:xfrm>
          <a:prstGeom prst="rect">
            <a:avLst/>
          </a:prstGeom>
        </p:spPr>
      </p:pic>
    </p:spTree>
    <p:extLst>
      <p:ext uri="{BB962C8B-B14F-4D97-AF65-F5344CB8AC3E}">
        <p14:creationId xmlns:p14="http://schemas.microsoft.com/office/powerpoint/2010/main" val="1819085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41AD-0771-C0C1-149F-47C9B91F1D4E}"/>
            </a:ext>
          </a:extLst>
        </p:cNvPr>
        <p:cNvGrpSpPr/>
        <p:nvPr/>
      </p:nvGrpSpPr>
      <p:grpSpPr>
        <a:xfrm>
          <a:off x="0" y="0"/>
          <a:ext cx="0" cy="0"/>
          <a:chOff x="0" y="0"/>
          <a:chExt cx="0" cy="0"/>
        </a:xfrm>
      </p:grpSpPr>
      <p:sp>
        <p:nvSpPr>
          <p:cNvPr id="18" name="Rectangle 17" descr="Una lista de verificación para trabajar con IA de manera responsable con orientación sobre la creación de indicaciones claras y específicas, la observación de sesgos, la garantía de claridad, equidad con respecto a la privacidad y la transparencia.">
            <a:extLst>
              <a:ext uri="{FF2B5EF4-FFF2-40B4-BE49-F238E27FC236}">
                <a16:creationId xmlns:a16="http://schemas.microsoft.com/office/drawing/2014/main" id="{65E39371-C7B4-8E99-08F0-6220D76444D4}"/>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1200"/>
              </a:spcAft>
            </a:pPr>
            <a:endParaRPr lang="en-US" sz="2000" noProof="0">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F9E254AF-42D2-CDF8-15B9-70F70729C76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D426504F-41DF-E0E6-1CD2-5E353ADCC48D}"/>
              </a:ext>
            </a:extLst>
          </p:cNvPr>
          <p:cNvSpPr txBox="1">
            <a:spLocks noGrp="1"/>
          </p:cNvSpPr>
          <p:nvPr>
            <p:ph type="title"/>
          </p:nvPr>
        </p:nvSpPr>
        <p:spPr>
          <a:xfrm>
            <a:off x="423997" y="25656"/>
            <a:ext cx="7354190"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noProof="0"/>
              <a:t>Trabajar con tu IA de </a:t>
            </a:r>
            <a:br>
              <a:rPr lang="es" noProof="0"/>
            </a:br>
            <a:r>
              <a:rPr lang="es" noProof="0"/>
              <a:t>forma responsable</a:t>
            </a:r>
            <a:endParaRPr kumimoji="0" lang="en-US" b="0" i="0" u="none" strike="noStrike" kern="1200" cap="none" spc="0" normalizeH="0" baseline="0" noProof="0">
              <a:ln w="3175">
                <a:noFill/>
              </a:ln>
              <a:effectLst/>
              <a:uLnTx/>
              <a:uFillTx/>
              <a:ea typeface="+mn-ea"/>
              <a:cs typeface="Segoe UI" pitchFamily="34" charset="0"/>
            </a:endParaRPr>
          </a:p>
        </p:txBody>
      </p:sp>
      <p:sp>
        <p:nvSpPr>
          <p:cNvPr id="19" name="Title 46">
            <a:extLst>
              <a:ext uri="{FF2B5EF4-FFF2-40B4-BE49-F238E27FC236}">
                <a16:creationId xmlns:a16="http://schemas.microsoft.com/office/drawing/2014/main" id="{E1EC6692-6054-8BA9-1BEE-BEFC19A1688B}"/>
              </a:ext>
            </a:extLst>
          </p:cNvPr>
          <p:cNvSpPr txBox="1">
            <a:spLocks/>
          </p:cNvSpPr>
          <p:nvPr/>
        </p:nvSpPr>
        <p:spPr>
          <a:xfrm>
            <a:off x="516591" y="1385263"/>
            <a:ext cx="429995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noProof="0"/>
              <a:t>Uso responsable de la IA: una lista de verificación rápida</a:t>
            </a:r>
          </a:p>
        </p:txBody>
      </p:sp>
      <p:sp>
        <p:nvSpPr>
          <p:cNvPr id="17" name="Title 46">
            <a:extLst>
              <a:ext uri="{FF2B5EF4-FFF2-40B4-BE49-F238E27FC236}">
                <a16:creationId xmlns:a16="http://schemas.microsoft.com/office/drawing/2014/main" id="{3BBCEBA6-8BC1-3D6B-AA71-F6C896ED08ED}"/>
              </a:ext>
            </a:extLst>
          </p:cNvPr>
          <p:cNvSpPr txBox="1">
            <a:spLocks/>
          </p:cNvSpPr>
          <p:nvPr/>
        </p:nvSpPr>
        <p:spPr>
          <a:xfrm>
            <a:off x="516591" y="2094172"/>
            <a:ext cx="4183000" cy="35317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s" sz="1600" noProof="0">
                <a:latin typeface="+mn-lt"/>
              </a:rPr>
              <a:t>Utilice </a:t>
            </a:r>
            <a:r>
              <a:rPr lang="es" sz="1600" b="1" noProof="0">
                <a:latin typeface="+mn-lt"/>
              </a:rPr>
              <a:t>indicaciones claras y específicas </a:t>
            </a:r>
            <a:r>
              <a:rPr lang="es" sz="1600" noProof="0">
                <a:latin typeface="+mn-lt"/>
              </a:rPr>
              <a:t>para obtener resultados de IA relevantes</a:t>
            </a:r>
          </a:p>
          <a:p>
            <a:pPr marL="285750" indent="-285750">
              <a:spcAft>
                <a:spcPts val="900"/>
              </a:spcAft>
              <a:buFont typeface="Wingdings" panose="05000000000000000000" pitchFamily="2" charset="2"/>
              <a:buChar char="q"/>
            </a:pPr>
            <a:r>
              <a:rPr lang="es" sz="1600" b="1" noProof="0">
                <a:latin typeface="+mn-lt"/>
              </a:rPr>
              <a:t>Verifique la precisión </a:t>
            </a:r>
            <a:r>
              <a:rPr lang="es" sz="1600" noProof="0">
                <a:latin typeface="+mn-lt"/>
              </a:rPr>
              <a:t>mediante la verificación cruzada del contenido generado por IA con fuentes confiables</a:t>
            </a:r>
          </a:p>
          <a:p>
            <a:pPr marL="285750" indent="-285750">
              <a:spcAft>
                <a:spcPts val="900"/>
              </a:spcAft>
              <a:buFont typeface="Wingdings" panose="05000000000000000000" pitchFamily="2" charset="2"/>
              <a:buChar char="q"/>
            </a:pPr>
            <a:r>
              <a:rPr lang="es" sz="1600" b="1" noProof="0">
                <a:latin typeface="+mn-lt"/>
              </a:rPr>
              <a:t>Esté atento a los sesgos </a:t>
            </a:r>
            <a:r>
              <a:rPr lang="es" sz="1600" noProof="0">
                <a:latin typeface="+mn-lt"/>
              </a:rPr>
              <a:t>(de género, raciales, socioeconómicos) y ajuste el contenido según sea necesario</a:t>
            </a:r>
          </a:p>
          <a:p>
            <a:pPr marL="285750" indent="-285750">
              <a:spcAft>
                <a:spcPts val="900"/>
              </a:spcAft>
              <a:buFont typeface="Wingdings" panose="05000000000000000000" pitchFamily="2" charset="2"/>
              <a:buChar char="q"/>
            </a:pPr>
            <a:r>
              <a:rPr lang="es" sz="1600" noProof="0">
                <a:latin typeface="+mn-lt"/>
              </a:rPr>
              <a:t>Edita el contenido generado por IA para </a:t>
            </a:r>
            <a:r>
              <a:rPr lang="es" sz="1600" b="1" noProof="0">
                <a:latin typeface="+mn-lt"/>
              </a:rPr>
              <a:t>garantizar la claridad, la equidad y la alineación </a:t>
            </a:r>
            <a:r>
              <a:rPr lang="es" sz="1600" noProof="0">
                <a:latin typeface="+mn-lt"/>
              </a:rPr>
              <a:t>con tus objetivos.</a:t>
            </a:r>
          </a:p>
          <a:p>
            <a:pPr marL="285750" indent="-285750">
              <a:spcAft>
                <a:spcPts val="900"/>
              </a:spcAft>
              <a:buFont typeface="Wingdings" panose="05000000000000000000" pitchFamily="2" charset="2"/>
              <a:buChar char="q"/>
            </a:pPr>
            <a:r>
              <a:rPr lang="es" sz="1600" b="1" noProof="0">
                <a:latin typeface="+mn-lt"/>
              </a:rPr>
              <a:t>Respete la privacidad</a:t>
            </a:r>
            <a:r>
              <a:rPr lang="es" sz="1600" noProof="0">
                <a:latin typeface="+mn-lt"/>
              </a:rPr>
              <a:t>: evite compartir datos confidenciales o personales con herramientas de IA</a:t>
            </a:r>
          </a:p>
          <a:p>
            <a:pPr marL="285750" indent="-285750">
              <a:spcAft>
                <a:spcPts val="900"/>
              </a:spcAft>
              <a:buFont typeface="Wingdings" panose="05000000000000000000" pitchFamily="2" charset="2"/>
              <a:buChar char="q"/>
            </a:pPr>
            <a:r>
              <a:rPr lang="es" sz="1600" b="1" noProof="0">
                <a:latin typeface="+mn-lt"/>
              </a:rPr>
              <a:t>Sea transparente</a:t>
            </a:r>
            <a:r>
              <a:rPr lang="es" sz="1600" noProof="0">
                <a:latin typeface="+mn-lt"/>
              </a:rPr>
              <a:t>: divulgue el contenido generado por la IA para uso profesional o público.</a:t>
            </a:r>
          </a:p>
        </p:txBody>
      </p:sp>
      <p:sp>
        <p:nvSpPr>
          <p:cNvPr id="21" name="TextBox 20">
            <a:extLst>
              <a:ext uri="{FF2B5EF4-FFF2-40B4-BE49-F238E27FC236}">
                <a16:creationId xmlns:a16="http://schemas.microsoft.com/office/drawing/2014/main" id="{33D8E79D-8A7B-9170-77CF-17F30728AAF4}"/>
              </a:ext>
            </a:extLst>
          </p:cNvPr>
          <p:cNvSpPr txBox="1"/>
          <p:nvPr/>
        </p:nvSpPr>
        <p:spPr>
          <a:xfrm>
            <a:off x="5552855" y="1342384"/>
            <a:ext cx="4207833" cy="369332"/>
          </a:xfrm>
          <a:prstGeom prst="rect">
            <a:avLst/>
          </a:prstGeom>
          <a:noFill/>
        </p:spPr>
        <p:txBody>
          <a:bodyPr wrap="square">
            <a:spAutoFit/>
          </a:bodyPr>
          <a:lstStyle/>
          <a:p>
            <a:r>
              <a:rPr lang="es" sz="1800" b="1" i="0" noProof="0">
                <a:solidFill>
                  <a:srgbClr val="161616"/>
                </a:solidFill>
                <a:effectLst/>
                <a:latin typeface="+mj-lt"/>
              </a:rPr>
              <a:t>Esté atento a los sesgos comunes</a:t>
            </a:r>
            <a:r>
              <a:rPr lang="es" sz="1800" b="0" i="0" noProof="0">
                <a:solidFill>
                  <a:srgbClr val="161616"/>
                </a:solidFill>
                <a:effectLst/>
                <a:latin typeface="+mj-lt"/>
              </a:rPr>
              <a:t>:</a:t>
            </a:r>
            <a:endParaRPr lang="en-US" sz="1800" noProof="0">
              <a:latin typeface="+mj-lt"/>
            </a:endParaRPr>
          </a:p>
        </p:txBody>
      </p:sp>
      <p:sp>
        <p:nvSpPr>
          <p:cNvPr id="23" name="TextBox 22">
            <a:extLst>
              <a:ext uri="{FF2B5EF4-FFF2-40B4-BE49-F238E27FC236}">
                <a16:creationId xmlns:a16="http://schemas.microsoft.com/office/drawing/2014/main" id="{981EFC90-C4E6-D9D8-8527-95372BE33EA2}"/>
              </a:ext>
            </a:extLst>
          </p:cNvPr>
          <p:cNvSpPr txBox="1"/>
          <p:nvPr/>
        </p:nvSpPr>
        <p:spPr>
          <a:xfrm>
            <a:off x="5538748" y="2024072"/>
            <a:ext cx="6136661" cy="3585597"/>
          </a:xfrm>
          <a:prstGeom prst="rect">
            <a:avLst/>
          </a:prstGeom>
          <a:noFill/>
        </p:spPr>
        <p:txBody>
          <a:bodyPr wrap="square">
            <a:spAutoFit/>
          </a:bodyPr>
          <a:lstStyle/>
          <a:p>
            <a:pPr marL="285750" indent="-285750">
              <a:spcAft>
                <a:spcPts val="2600"/>
              </a:spcAft>
              <a:buFont typeface="Arial" panose="020B0604020202020204" pitchFamily="34" charset="0"/>
              <a:buChar char="•"/>
            </a:pPr>
            <a:r>
              <a:rPr lang="es" sz="1800" b="1" noProof="0"/>
              <a:t>Sesgo de género. </a:t>
            </a:r>
            <a:r>
              <a:rPr lang="es" sz="1800" noProof="0"/>
              <a:t>Los sistemas de IA pueden perpetuar los estereotipos de género si se entrenan con datos sesgados. </a:t>
            </a:r>
          </a:p>
          <a:p>
            <a:pPr marL="285750" indent="-285750">
              <a:spcAft>
                <a:spcPts val="2600"/>
              </a:spcAft>
              <a:buFont typeface="Arial" panose="020B0604020202020204" pitchFamily="34" charset="0"/>
              <a:buChar char="•"/>
            </a:pPr>
            <a:r>
              <a:rPr lang="es" sz="1800" b="1" noProof="0"/>
              <a:t>Sesgo racial. </a:t>
            </a:r>
            <a:r>
              <a:rPr lang="es" sz="1800" noProof="0"/>
              <a:t>Los sistemas de IA pueden presentar sesgos raciales, lo que da lugar a resultados discriminatorios. </a:t>
            </a:r>
          </a:p>
          <a:p>
            <a:pPr marL="285750" indent="-285750">
              <a:spcAft>
                <a:spcPts val="2600"/>
              </a:spcAft>
              <a:buFont typeface="Arial" panose="020B0604020202020204" pitchFamily="34" charset="0"/>
              <a:buChar char="•"/>
            </a:pPr>
            <a:r>
              <a:rPr lang="es" sz="1800" b="1" noProof="0"/>
              <a:t>Sesgo socioeconómico. </a:t>
            </a:r>
            <a:r>
              <a:rPr lang="es" sz="1800" noProof="0"/>
              <a:t>Los sistemas de IA pueden favorecer a las personas de entornos socioeconómicos más altos. </a:t>
            </a:r>
          </a:p>
          <a:p>
            <a:pPr marL="285750" indent="-285750">
              <a:spcAft>
                <a:spcPts val="2600"/>
              </a:spcAft>
              <a:buFont typeface="Arial" panose="020B0604020202020204" pitchFamily="34" charset="0"/>
              <a:buChar char="•"/>
            </a:pPr>
            <a:r>
              <a:rPr lang="es" sz="1800" b="1" noProof="0"/>
              <a:t>Sesgo de confirmación. </a:t>
            </a:r>
            <a:r>
              <a:rPr lang="es" sz="1800" noProof="0"/>
              <a:t>Los modelos de IA aprenden de los patrones existentes, por lo que si los datos están sesgados, la IA puede reforzar las perspectivas unilaterales. </a:t>
            </a:r>
          </a:p>
        </p:txBody>
      </p:sp>
      <p:pic>
        <p:nvPicPr>
          <p:cNvPr id="36" name="Picture 35">
            <a:extLst>
              <a:ext uri="{FF2B5EF4-FFF2-40B4-BE49-F238E27FC236}">
                <a16:creationId xmlns:a16="http://schemas.microsoft.com/office/drawing/2014/main" id="{99DCD87F-22D0-BA32-9EA4-D0F7B2CFB44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6266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es" noProof="0"/>
              <a:t>Construyendo tus pequeños y sencillos hábitos de IA</a:t>
            </a:r>
          </a:p>
        </p:txBody>
      </p:sp>
      <p:pic>
        <p:nvPicPr>
          <p:cNvPr id="7" name="Graphic 6" descr="Esquema del calendario diario">
            <a:extLst>
              <a:ext uri="{FF2B5EF4-FFF2-40B4-BE49-F238E27FC236}">
                <a16:creationId xmlns:a16="http://schemas.microsoft.com/office/drawing/2014/main" id="{E73EB69B-FD61-8AD7-A64B-AE609CA03EE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523220"/>
          </a:xfrm>
          <a:prstGeom prst="rect">
            <a:avLst/>
          </a:prstGeom>
          <a:noFill/>
        </p:spPr>
        <p:txBody>
          <a:bodyPr wrap="square">
            <a:spAutoFit/>
          </a:bodyPr>
          <a:lstStyle/>
          <a:p>
            <a:pPr defTabSz="1371600">
              <a:tabLst>
                <a:tab pos="1371600" algn="l"/>
              </a:tabLst>
              <a:defRPr/>
            </a:pPr>
            <a:r>
              <a:rPr lang="e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Planificación de acciones</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62923" y="5486400"/>
            <a:ext cx="2095500" cy="1371600"/>
          </a:xfrm>
          <a:prstGeom prst="rect">
            <a:avLst/>
          </a:prstGeom>
        </p:spPr>
      </p:pic>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4076699" y="1688922"/>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2000" b="1" i="0" u="none" strike="noStrike" kern="1200" cap="none" spc="0" normalizeH="0" baseline="0" noProof="0">
                <a:ln w="6350" cap="flat">
                  <a:noFill/>
                  <a:miter lim="800000"/>
                </a:ln>
                <a:effectLst/>
                <a:uLnTx/>
                <a:uFillTx/>
                <a:ea typeface="+mj-ea"/>
                <a:cs typeface="+mj-cs"/>
              </a:rPr>
              <a:t>¿Cuál es un hábito de IA que comenzarás mañana?</a:t>
            </a:r>
          </a:p>
        </p:txBody>
      </p:sp>
      <p:sp>
        <p:nvSpPr>
          <p:cNvPr id="20" name="TextBox 19">
            <a:extLst>
              <a:ext uri="{FF2B5EF4-FFF2-40B4-BE49-F238E27FC236}">
                <a16:creationId xmlns:a16="http://schemas.microsoft.com/office/drawing/2014/main" id="{CBACADC9-F4EF-67AF-F5D9-200EC9AA36D0}"/>
              </a:ext>
            </a:extLst>
          </p:cNvPr>
          <p:cNvSpPr txBox="1"/>
          <p:nvPr/>
        </p:nvSpPr>
        <p:spPr>
          <a:xfrm>
            <a:off x="4029267" y="2154092"/>
            <a:ext cx="423576" cy="523220"/>
          </a:xfrm>
          <a:prstGeom prst="rect">
            <a:avLst/>
          </a:prstGeom>
          <a:noFill/>
        </p:spPr>
        <p:txBody>
          <a:bodyPr wrap="square">
            <a:spAutoFit/>
          </a:bodyPr>
          <a:lstStyle/>
          <a:p>
            <a:pPr defTabSz="1371600">
              <a:tabLst>
                <a:tab pos="1371600" algn="l"/>
              </a:tabLst>
              <a:defRPr/>
            </a:pPr>
            <a:r>
              <a:rPr lang="e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4029267" y="3095252"/>
            <a:ext cx="423576" cy="523220"/>
          </a:xfrm>
          <a:prstGeom prst="rect">
            <a:avLst/>
          </a:prstGeom>
          <a:noFill/>
        </p:spPr>
        <p:txBody>
          <a:bodyPr wrap="square">
            <a:spAutoFit/>
          </a:bodyPr>
          <a:lstStyle/>
          <a:p>
            <a:pPr defTabSz="1371600">
              <a:tabLst>
                <a:tab pos="1371600" algn="l"/>
              </a:tabLst>
              <a:defRPr/>
            </a:pPr>
            <a:r>
              <a:rPr lang="e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4029267" y="4273228"/>
            <a:ext cx="423576" cy="523220"/>
          </a:xfrm>
          <a:prstGeom prst="rect">
            <a:avLst/>
          </a:prstGeom>
          <a:noFill/>
        </p:spPr>
        <p:txBody>
          <a:bodyPr wrap="square">
            <a:spAutoFit/>
          </a:bodyPr>
          <a:lstStyle/>
          <a:p>
            <a:pPr defTabSz="1371600">
              <a:tabLst>
                <a:tab pos="1371600" algn="l"/>
              </a:tabLst>
              <a:defRPr/>
            </a:pPr>
            <a:r>
              <a:rPr lang="e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24" name="TextBox 23">
            <a:extLst>
              <a:ext uri="{FF2B5EF4-FFF2-40B4-BE49-F238E27FC236}">
                <a16:creationId xmlns:a16="http://schemas.microsoft.com/office/drawing/2014/main" id="{D6538F52-058A-C234-2198-44BABCB8D73B}"/>
              </a:ext>
            </a:extLst>
          </p:cNvPr>
          <p:cNvSpPr txBox="1"/>
          <p:nvPr/>
        </p:nvSpPr>
        <p:spPr>
          <a:xfrm>
            <a:off x="4452843" y="2101142"/>
            <a:ext cx="7658292" cy="2852063"/>
          </a:xfrm>
          <a:prstGeom prst="rect">
            <a:avLst/>
          </a:prstGeom>
          <a:noFill/>
        </p:spPr>
        <p:txBody>
          <a:bodyPr wrap="square">
            <a:spAutoFit/>
          </a:bodyPr>
          <a:lstStyle/>
          <a:p>
            <a:pPr>
              <a:spcAft>
                <a:spcPts val="2600"/>
              </a:spcAft>
            </a:pPr>
            <a:r>
              <a:rPr lang="es" sz="2000" noProof="0">
                <a:latin typeface="+mj-lt"/>
              </a:rPr>
              <a:t>¿Cuál es una tarea impulsada por IA que quieres probar a diario? </a:t>
            </a:r>
            <a:br>
              <a:rPr lang="en-US" sz="2000" noProof="0"/>
            </a:br>
            <a:r>
              <a:rPr lang="es" sz="1900" noProof="0"/>
              <a:t>(por ejemplo, resumir correos electrónicos, redactar contenido)</a:t>
            </a:r>
          </a:p>
          <a:p>
            <a:pPr>
              <a:spcAft>
                <a:spcPts val="2600"/>
              </a:spcAft>
            </a:pPr>
            <a:r>
              <a:rPr lang="es" sz="2000" noProof="0">
                <a:latin typeface="+mj-lt"/>
              </a:rPr>
              <a:t>¿Cómo lo integrarás en tu rutina? </a:t>
            </a:r>
            <a:br>
              <a:rPr lang="en-US" sz="2000" noProof="0">
                <a:latin typeface="+mj-lt"/>
              </a:rPr>
            </a:br>
            <a:r>
              <a:rPr lang="es" sz="1900" noProof="0"/>
              <a:t>(por ejemplo, después de revisar correos electrónicos, usar IA para resumir puntos clave)</a:t>
            </a:r>
          </a:p>
          <a:p>
            <a:pPr>
              <a:spcAft>
                <a:spcPts val="2600"/>
              </a:spcAft>
            </a:pPr>
            <a:r>
              <a:rPr lang="es" sz="2000" noProof="0">
                <a:latin typeface="+mj-lt"/>
              </a:rPr>
              <a:t>¿Cómo te mantendrás al día con tu hábito de IA?</a:t>
            </a:r>
            <a:br>
              <a:rPr lang="en-US" sz="2000" noProof="0">
                <a:latin typeface="+mj-lt"/>
              </a:rPr>
            </a:br>
            <a:r>
              <a:rPr lang="es" sz="1900" noProof="0"/>
              <a:t>(p. ej., configurar recordatorios, refinar indicaciones, compartir ideas)</a:t>
            </a:r>
          </a:p>
        </p:txBody>
      </p:sp>
      <p:sp>
        <p:nvSpPr>
          <p:cNvPr id="8" name="Rectangle 7">
            <a:extLst>
              <a:ext uri="{FF2B5EF4-FFF2-40B4-BE49-F238E27FC236}">
                <a16:creationId xmlns:a16="http://schemas.microsoft.com/office/drawing/2014/main" id="{144856A3-473F-1861-80D8-2C480EAB2379}"/>
              </a:ext>
            </a:extLst>
          </p:cNvPr>
          <p:cNvSpPr/>
          <p:nvPr/>
        </p:nvSpPr>
        <p:spPr bwMode="auto">
          <a:xfrm>
            <a:off x="4221345" y="5371145"/>
            <a:ext cx="7658291" cy="1063869"/>
          </a:xfrm>
          <a:prstGeom prst="rect">
            <a:avLst/>
          </a:prstGeom>
          <a:solidFill>
            <a:srgbClr val="D7D2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es" sz="2000" b="1" noProof="0">
                <a:solidFill>
                  <a:schemeClr val="tx1"/>
                </a:solidFill>
              </a:rPr>
              <a:t>Consejo profesional: </a:t>
            </a:r>
            <a:r>
              <a:rPr lang="es" sz="2000" noProof="0">
                <a:solidFill>
                  <a:schemeClr val="tx1"/>
                </a:solidFill>
              </a:rPr>
              <a:t>Escribe tu hábito de IA en una nota adhesiva </a:t>
            </a:r>
            <a:r>
              <a:rPr lang="en-US" sz="2000" noProof="0">
                <a:solidFill>
                  <a:schemeClr val="tx1"/>
                </a:solidFill>
              </a:rPr>
              <a:t>📌</a:t>
            </a:r>
            <a:r>
              <a:rPr lang="es" sz="2000" noProof="0">
                <a:solidFill>
                  <a:schemeClr val="tx1"/>
                </a:solidFill>
              </a:rPr>
              <a:t>, ¡Establezca un recordatorio⏰ o encuentre un compañero de responsabilidad </a:t>
            </a:r>
            <a:r>
              <a:rPr lang="en-US" sz="2000" noProof="0">
                <a:solidFill>
                  <a:schemeClr val="tx1"/>
                </a:solidFill>
              </a:rPr>
              <a:t>👥</a:t>
            </a:r>
            <a:r>
              <a:rPr lang="es" sz="2000" noProof="0">
                <a:solidFill>
                  <a:schemeClr val="tx1"/>
                </a:solidFill>
              </a:rPr>
              <a:t>!</a:t>
            </a:r>
          </a:p>
        </p:txBody>
      </p:sp>
      <p:pic>
        <p:nvPicPr>
          <p:cNvPr id="13" name="Graphic 12" descr="Contorno de luces encendidas">
            <a:extLst>
              <a:ext uri="{FF2B5EF4-FFF2-40B4-BE49-F238E27FC236}">
                <a16:creationId xmlns:a16="http://schemas.microsoft.com/office/drawing/2014/main" id="{287B104A-2C8E-F505-E13E-3CBEA579D7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99791" y="5514158"/>
            <a:ext cx="506104" cy="551539"/>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B6-F071-471B-1726-40FE1A1334C3}"/>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5F78CA91-927C-12D0-DB04-047C98B028BA}"/>
              </a:ext>
            </a:extLst>
          </p:cNvPr>
          <p:cNvSpPr>
            <a:spLocks noGrp="1"/>
          </p:cNvSpPr>
          <p:nvPr>
            <p:ph type="title"/>
          </p:nvPr>
        </p:nvSpPr>
        <p:spPr>
          <a:xfrm>
            <a:off x="588263" y="688519"/>
            <a:ext cx="11018520" cy="553998"/>
          </a:xfrm>
        </p:spPr>
        <p:txBody>
          <a:bodyPr tIns="0" rIns="0" bIns="0">
            <a:noAutofit/>
          </a:bodyPr>
          <a:lstStyle/>
          <a:p>
            <a:r>
              <a:rPr lang="es" noProof="0"/>
              <a:t>Juntos, hemos discutido:</a:t>
            </a:r>
            <a:endParaRPr lang="en-US" sz="4400" noProof="0">
              <a:highlight>
                <a:srgbClr val="FFFF00"/>
              </a:highlight>
            </a:endParaRPr>
          </a:p>
        </p:txBody>
      </p:sp>
      <p:sp>
        <p:nvSpPr>
          <p:cNvPr id="2" name="Text Placeholder 2">
            <a:extLst>
              <a:ext uri="{FF2B5EF4-FFF2-40B4-BE49-F238E27FC236}">
                <a16:creationId xmlns:a16="http://schemas.microsoft.com/office/drawing/2014/main" id="{9179DE3F-E3D8-84FB-7F3A-F81027FB9495}"/>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7 minutos</a:t>
            </a:r>
          </a:p>
        </p:txBody>
      </p:sp>
      <p:sp>
        <p:nvSpPr>
          <p:cNvPr id="7" name="Text Placeholder 33">
            <a:extLst>
              <a:ext uri="{FF2B5EF4-FFF2-40B4-BE49-F238E27FC236}">
                <a16:creationId xmlns:a16="http://schemas.microsoft.com/office/drawing/2014/main" id="{E967055C-3EF2-1B40-749B-68BFCC1B70B8}"/>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Da la bienvenida y desbloquea tu mentalidad de IA</a:t>
            </a:r>
          </a:p>
        </p:txBody>
      </p:sp>
      <p:sp>
        <p:nvSpPr>
          <p:cNvPr id="9" name="Text Placeholder 2">
            <a:extLst>
              <a:ext uri="{FF2B5EF4-FFF2-40B4-BE49-F238E27FC236}">
                <a16:creationId xmlns:a16="http://schemas.microsoft.com/office/drawing/2014/main" id="{DEE10A44-EA51-7437-19AA-72E3FA42870B}"/>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6 minutos</a:t>
            </a:r>
          </a:p>
        </p:txBody>
      </p:sp>
      <p:sp>
        <p:nvSpPr>
          <p:cNvPr id="3" name="Text Placeholder 33">
            <a:extLst>
              <a:ext uri="{FF2B5EF4-FFF2-40B4-BE49-F238E27FC236}">
                <a16:creationId xmlns:a16="http://schemas.microsoft.com/office/drawing/2014/main" id="{932A7073-8BB8-B86B-148C-19CF6BE22366}"/>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Conoce a tu compañero de trabajo de IA</a:t>
            </a:r>
            <a:r>
              <a:rPr lang="es" sz="2400" noProof="0">
                <a:solidFill>
                  <a:schemeClr val="bg1"/>
                </a:solidFill>
                <a:cs typeface="Segoe UI" panose="020B0502040204020203" pitchFamily="34" charset="0"/>
              </a:rPr>
              <a:t>: cómo puede ayudarte la IA</a:t>
            </a:r>
          </a:p>
        </p:txBody>
      </p:sp>
      <p:sp>
        <p:nvSpPr>
          <p:cNvPr id="11" name="Text Placeholder 2">
            <a:extLst>
              <a:ext uri="{FF2B5EF4-FFF2-40B4-BE49-F238E27FC236}">
                <a16:creationId xmlns:a16="http://schemas.microsoft.com/office/drawing/2014/main" id="{5C05510B-AABB-03EC-AD7C-871110BD545E}"/>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15 minutos</a:t>
            </a:r>
          </a:p>
        </p:txBody>
      </p:sp>
      <p:sp>
        <p:nvSpPr>
          <p:cNvPr id="10" name="Text Placeholder 33">
            <a:extLst>
              <a:ext uri="{FF2B5EF4-FFF2-40B4-BE49-F238E27FC236}">
                <a16:creationId xmlns:a16="http://schemas.microsoft.com/office/drawing/2014/main" id="{B099D34D-B51C-8EDD-6309-AC90AD1B847A}"/>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Resuelve problemas de trabajo de la vida real con IA:</a:t>
            </a:r>
            <a:r>
              <a:rPr lang="es" sz="2400" noProof="0">
                <a:solidFill>
                  <a:schemeClr val="bg1"/>
                </a:solidFill>
                <a:cs typeface="Segoe UI" panose="020B0502040204020203" pitchFamily="34" charset="0"/>
              </a:rPr>
              <a:t> Descubre tu Kickstarter de IA</a:t>
            </a:r>
          </a:p>
        </p:txBody>
      </p:sp>
      <p:sp>
        <p:nvSpPr>
          <p:cNvPr id="4" name="Text Placeholder 2">
            <a:extLst>
              <a:ext uri="{FF2B5EF4-FFF2-40B4-BE49-F238E27FC236}">
                <a16:creationId xmlns:a16="http://schemas.microsoft.com/office/drawing/2014/main" id="{5FDD3335-B6A7-39C8-7BB3-84A63928C301}"/>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12 minutos</a:t>
            </a:r>
          </a:p>
        </p:txBody>
      </p:sp>
      <p:sp>
        <p:nvSpPr>
          <p:cNvPr id="12" name="Text Placeholder 33">
            <a:extLst>
              <a:ext uri="{FF2B5EF4-FFF2-40B4-BE49-F238E27FC236}">
                <a16:creationId xmlns:a16="http://schemas.microsoft.com/office/drawing/2014/main" id="{68C58281-E12E-7BB7-4F79-219136307778}"/>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noProof="0">
                <a:solidFill>
                  <a:schemeClr val="bg1"/>
                </a:solidFill>
                <a:latin typeface="+mj-lt"/>
                <a:cs typeface="Segoe UI" panose="020B0502040204020203" pitchFamily="34" charset="0"/>
              </a:rPr>
              <a:t>Practica las indicaciones básicas </a:t>
            </a:r>
            <a:r>
              <a:rPr lang="es" sz="2400" noProof="0">
                <a:solidFill>
                  <a:schemeClr val="bg1"/>
                </a:solidFill>
                <a:cs typeface="Segoe UI" panose="020B0502040204020203" pitchFamily="34" charset="0"/>
              </a:rPr>
              <a:t>con un mini ejercicio </a:t>
            </a:r>
          </a:p>
        </p:txBody>
      </p:sp>
      <p:sp>
        <p:nvSpPr>
          <p:cNvPr id="6" name="Text Placeholder 2">
            <a:extLst>
              <a:ext uri="{FF2B5EF4-FFF2-40B4-BE49-F238E27FC236}">
                <a16:creationId xmlns:a16="http://schemas.microsoft.com/office/drawing/2014/main" id="{2934B58A-BA64-4503-F7F7-6F46C6BEFC86}"/>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10 minutos</a:t>
            </a:r>
          </a:p>
        </p:txBody>
      </p:sp>
      <p:sp>
        <p:nvSpPr>
          <p:cNvPr id="5" name="Text Placeholder 33">
            <a:extLst>
              <a:ext uri="{FF2B5EF4-FFF2-40B4-BE49-F238E27FC236}">
                <a16:creationId xmlns:a16="http://schemas.microsoft.com/office/drawing/2014/main" id="{1213F791-DEA6-3BB3-2420-38083CBEAA05}"/>
              </a:ext>
            </a:extLst>
          </p:cNvPr>
          <p:cNvSpPr txBox="1">
            <a:spLocks/>
          </p:cNvSpPr>
          <p:nvPr/>
        </p:nvSpPr>
        <p:spPr>
          <a:xfrm>
            <a:off x="2212451" y="5585553"/>
            <a:ext cx="7065113" cy="738664"/>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noProof="0">
                <a:solidFill>
                  <a:schemeClr val="bg1"/>
                </a:solidFill>
                <a:latin typeface="+mj-lt"/>
                <a:cs typeface="Segoe UI" panose="020B0502040204020203" pitchFamily="34" charset="0"/>
              </a:rPr>
              <a:t>Planifique acciones pequeñas y sencillas: </a:t>
            </a:r>
            <a:r>
              <a:rPr lang="es" sz="2400" noProof="0">
                <a:solidFill>
                  <a:schemeClr val="bg1"/>
                </a:solidFill>
                <a:cs typeface="Segoe UI" panose="020B0502040204020203" pitchFamily="34" charset="0"/>
              </a:rPr>
              <a:t>ganancias rápidas para trabajar de forma más inteligente</a:t>
            </a:r>
          </a:p>
        </p:txBody>
      </p:sp>
    </p:spTree>
    <p:extLst>
      <p:ext uri="{BB962C8B-B14F-4D97-AF65-F5344CB8AC3E}">
        <p14:creationId xmlns:p14="http://schemas.microsoft.com/office/powerpoint/2010/main" val="294908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B6B9-5DC3-02C5-A97F-D671F7799E8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E6DE34-F49D-2C16-DEE1-4E6558020B0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38404" y="175188"/>
            <a:ext cx="1674350" cy="1323975"/>
          </a:xfrm>
          <a:prstGeom prst="rect">
            <a:avLst/>
          </a:prstGeom>
        </p:spPr>
      </p:pic>
      <p:pic>
        <p:nvPicPr>
          <p:cNvPr id="20" name="Picture 19">
            <a:extLst>
              <a:ext uri="{FF2B5EF4-FFF2-40B4-BE49-F238E27FC236}">
                <a16:creationId xmlns:a16="http://schemas.microsoft.com/office/drawing/2014/main" id="{FFCCF0E7-FC74-5FFB-8C54-0F7CBA3D7E8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V="1">
            <a:off x="9656299" y="-645448"/>
            <a:ext cx="1917237" cy="3154166"/>
          </a:xfrm>
          <a:prstGeom prst="rect">
            <a:avLst/>
          </a:prstGeom>
        </p:spPr>
      </p:pic>
      <p:sp>
        <p:nvSpPr>
          <p:cNvPr id="8" name="Title 16">
            <a:extLst>
              <a:ext uri="{FF2B5EF4-FFF2-40B4-BE49-F238E27FC236}">
                <a16:creationId xmlns:a16="http://schemas.microsoft.com/office/drawing/2014/main" id="{A3504357-DDC0-8459-D552-E4D27D8F21DB}"/>
              </a:ext>
            </a:extLst>
          </p:cNvPr>
          <p:cNvSpPr>
            <a:spLocks noGrp="1"/>
          </p:cNvSpPr>
          <p:nvPr>
            <p:ph type="title"/>
          </p:nvPr>
        </p:nvSpPr>
        <p:spPr>
          <a:xfrm>
            <a:off x="641542" y="1979698"/>
            <a:ext cx="4006850" cy="553998"/>
          </a:xfrm>
        </p:spPr>
        <p:txBody>
          <a:bodyPr tIns="0" rIns="0" bIns="0">
            <a:noAutofit/>
          </a:bodyPr>
          <a:lstStyle/>
          <a:p>
            <a:r>
              <a:rPr lang="es" sz="4400" noProof="0"/>
              <a:t>Felicidades</a:t>
            </a:r>
            <a:endParaRPr lang="en-US" sz="4800" noProof="0"/>
          </a:p>
        </p:txBody>
      </p:sp>
      <p:sp>
        <p:nvSpPr>
          <p:cNvPr id="15" name="Text Placeholder 33">
            <a:extLst>
              <a:ext uri="{FF2B5EF4-FFF2-40B4-BE49-F238E27FC236}">
                <a16:creationId xmlns:a16="http://schemas.microsoft.com/office/drawing/2014/main" id="{0CA56A3E-4597-DCBF-83FF-29046442DCC2}"/>
              </a:ext>
            </a:extLst>
          </p:cNvPr>
          <p:cNvSpPr txBox="1">
            <a:spLocks/>
          </p:cNvSpPr>
          <p:nvPr/>
        </p:nvSpPr>
        <p:spPr>
          <a:xfrm>
            <a:off x="641541" y="2707953"/>
            <a:ext cx="45440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cs typeface="Segoe UI" panose="020B0502040204020203" pitchFamily="34" charset="0"/>
              </a:rPr>
              <a:t>¡Has logrado </a:t>
            </a:r>
            <a:br>
              <a:rPr lang="en-US" sz="2400" noProof="0">
                <a:solidFill>
                  <a:schemeClr val="bg1"/>
                </a:solidFill>
                <a:cs typeface="Segoe UI" panose="020B0502040204020203" pitchFamily="34" charset="0"/>
              </a:rPr>
            </a:br>
            <a:r>
              <a:rPr lang="es" sz="2400" noProof="0">
                <a:solidFill>
                  <a:schemeClr val="bg1"/>
                </a:solidFill>
                <a:cs typeface="Segoe UI" panose="020B0502040204020203" pitchFamily="34" charset="0"/>
              </a:rPr>
              <a:t>un nuevo hito en el aprendizaje de la IA!</a:t>
            </a:r>
          </a:p>
        </p:txBody>
      </p:sp>
      <p:pic>
        <p:nvPicPr>
          <p:cNvPr id="19" name="Picture 18">
            <a:extLst>
              <a:ext uri="{FF2B5EF4-FFF2-40B4-BE49-F238E27FC236}">
                <a16:creationId xmlns:a16="http://schemas.microsoft.com/office/drawing/2014/main" id="{7EF166AF-3D93-DEDD-4B1F-9B2D0414041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36844" y="5013245"/>
            <a:ext cx="1207911" cy="2481599"/>
          </a:xfrm>
          <a:prstGeom prst="rect">
            <a:avLst/>
          </a:prstGeom>
        </p:spPr>
      </p:pic>
      <p:sp>
        <p:nvSpPr>
          <p:cNvPr id="26" name="Rectangle: Rounded Corners 4">
            <a:extLst>
              <a:ext uri="{FF2B5EF4-FFF2-40B4-BE49-F238E27FC236}">
                <a16:creationId xmlns:a16="http://schemas.microsoft.com/office/drawing/2014/main" id="{0ADCF5EC-3A04-DDB5-0258-6B7314935459}"/>
              </a:ext>
              <a:ext uri="{C183D7F6-B498-43B3-948B-1728B52AA6E4}">
                <adec:decorative xmlns:adec="http://schemas.microsoft.com/office/drawing/2017/decorative" val="1"/>
              </a:ext>
            </a:extLst>
          </p:cNvPr>
          <p:cNvSpPr/>
          <p:nvPr/>
        </p:nvSpPr>
        <p:spPr>
          <a:xfrm>
            <a:off x="5482399" y="944717"/>
            <a:ext cx="6216458" cy="5308600"/>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23BC8547-C2ED-B6C6-8532-0651E026BFE5}"/>
              </a:ext>
            </a:extLst>
          </p:cNvPr>
          <p:cNvSpPr txBox="1">
            <a:spLocks/>
          </p:cNvSpPr>
          <p:nvPr/>
        </p:nvSpPr>
        <p:spPr>
          <a:xfrm>
            <a:off x="5796602" y="167823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a:t>
            </a:r>
          </a:p>
        </p:txBody>
      </p:sp>
      <p:sp>
        <p:nvSpPr>
          <p:cNvPr id="5" name="TextBox 4">
            <a:extLst>
              <a:ext uri="{FF2B5EF4-FFF2-40B4-BE49-F238E27FC236}">
                <a16:creationId xmlns:a16="http://schemas.microsoft.com/office/drawing/2014/main" id="{9AF06BD6-18C8-FADB-18B7-A3F8BA55C264}"/>
              </a:ext>
            </a:extLst>
          </p:cNvPr>
          <p:cNvSpPr txBox="1"/>
          <p:nvPr/>
        </p:nvSpPr>
        <p:spPr>
          <a:xfrm>
            <a:off x="6546013" y="1669217"/>
            <a:ext cx="3696237" cy="2015936"/>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es" sz="2000" b="1" noProof="0">
                <a:solidFill>
                  <a:schemeClr val="bg1"/>
                </a:solidFill>
                <a:cs typeface="Segoe UI" panose="020B0502040204020203" pitchFamily="34" charset="0"/>
              </a:rPr>
              <a:t>Reclama tu insignia</a:t>
            </a:r>
          </a:p>
          <a:p>
            <a:pPr marL="0" lvl="1" indent="0">
              <a:spcBef>
                <a:spcPts val="0"/>
              </a:spcBef>
              <a:spcAft>
                <a:spcPts val="900"/>
              </a:spcAft>
              <a:buFont typeface="Wingdings" panose="05000000000000000000" pitchFamily="2" charset="2"/>
              <a:buNone/>
            </a:pPr>
            <a:r>
              <a:rPr lang="es" sz="1800" noProof="0">
                <a:solidFill>
                  <a:schemeClr val="bg1"/>
                </a:solidFill>
                <a:cs typeface="Segoe UI" panose="020B0502040204020203" pitchFamily="34" charset="0"/>
              </a:rPr>
              <a:t>Verifica tu logro en nuestra página de certificación</a:t>
            </a:r>
            <a:r>
              <a:rPr lang="es" sz="1800" noProof="0">
                <a:solidFill>
                  <a:schemeClr val="bg1"/>
                </a:solidFill>
                <a:latin typeface="+mj-lt"/>
                <a:cs typeface="Segoe UI" panose="020B0502040204020203" pitchFamily="34" charset="0"/>
              </a:rPr>
              <a:t> de GUINNESS WORLD RECORDS</a:t>
            </a:r>
            <a:r>
              <a:rPr lang="es" sz="1800" baseline="30000" noProof="0">
                <a:solidFill>
                  <a:schemeClr val="bg1"/>
                </a:solidFill>
                <a:latin typeface="+mj-lt"/>
                <a:cs typeface="Segoe UI" panose="020B0502040204020203" pitchFamily="34" charset="0"/>
              </a:rPr>
              <a:t>TM</a:t>
            </a:r>
            <a:r>
              <a:rPr lang="es" sz="1800" noProof="0">
                <a:solidFill>
                  <a:schemeClr val="bg1"/>
                </a:solidFill>
                <a:latin typeface="+mj-lt"/>
                <a:cs typeface="Segoe UI" panose="020B0502040204020203" pitchFamily="34" charset="0"/>
              </a:rPr>
              <a:t> </a:t>
            </a:r>
          </a:p>
          <a:p>
            <a:pPr marL="0" lvl="1" indent="0">
              <a:spcBef>
                <a:spcPts val="0"/>
              </a:spcBef>
              <a:spcAft>
                <a:spcPts val="900"/>
              </a:spcAft>
              <a:buFont typeface="Wingdings" panose="05000000000000000000" pitchFamily="2" charset="2"/>
              <a:buNone/>
            </a:pPr>
            <a:r>
              <a:rPr lang="es" sz="1800" noProof="0">
                <a:solidFill>
                  <a:schemeClr val="bg1"/>
                </a:solidFill>
                <a:cs typeface="Segoe UI" panose="020B0502040204020203" pitchFamily="34" charset="0"/>
              </a:rPr>
              <a:t>  https://aka.ms/TrainingAffirmation</a:t>
            </a:r>
          </a:p>
        </p:txBody>
      </p:sp>
      <p:cxnSp>
        <p:nvCxnSpPr>
          <p:cNvPr id="16" name="Straight Connector 15">
            <a:extLst>
              <a:ext uri="{FF2B5EF4-FFF2-40B4-BE49-F238E27FC236}">
                <a16:creationId xmlns:a16="http://schemas.microsoft.com/office/drawing/2014/main" id="{511A2AA0-80EC-46CE-730C-7F17C7D2C2DE}"/>
              </a:ext>
              <a:ext uri="{C183D7F6-B498-43B3-948B-1728B52AA6E4}">
                <adec:decorative xmlns:adec="http://schemas.microsoft.com/office/drawing/2017/decorative" val="1"/>
              </a:ext>
            </a:extLst>
          </p:cNvPr>
          <p:cNvCxnSpPr>
            <a:cxnSpLocks/>
          </p:cNvCxnSpPr>
          <p:nvPr/>
        </p:nvCxnSpPr>
        <p:spPr>
          <a:xfrm>
            <a:off x="5920740" y="3869093"/>
            <a:ext cx="534101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1CC8B96-6434-6302-A1ED-C1D272A223EE}"/>
              </a:ext>
            </a:extLst>
          </p:cNvPr>
          <p:cNvSpPr txBox="1">
            <a:spLocks/>
          </p:cNvSpPr>
          <p:nvPr/>
        </p:nvSpPr>
        <p:spPr>
          <a:xfrm>
            <a:off x="5796602" y="418850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2</a:t>
            </a:r>
          </a:p>
        </p:txBody>
      </p:sp>
      <p:sp>
        <p:nvSpPr>
          <p:cNvPr id="9" name="TextBox 8">
            <a:extLst>
              <a:ext uri="{FF2B5EF4-FFF2-40B4-BE49-F238E27FC236}">
                <a16:creationId xmlns:a16="http://schemas.microsoft.com/office/drawing/2014/main" id="{9BADB33A-A998-13CE-D721-C3F31BF4315D}"/>
              </a:ext>
            </a:extLst>
          </p:cNvPr>
          <p:cNvSpPr txBox="1"/>
          <p:nvPr/>
        </p:nvSpPr>
        <p:spPr>
          <a:xfrm>
            <a:off x="6546013" y="4188505"/>
            <a:ext cx="4715744" cy="1069524"/>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es" sz="2000" b="1" noProof="0">
                <a:solidFill>
                  <a:schemeClr val="bg1"/>
                </a:solidFill>
                <a:cs typeface="Segoe UI" panose="020B0502040204020203" pitchFamily="34" charset="0"/>
              </a:rPr>
              <a:t>¡Comparte tu éxito!</a:t>
            </a:r>
          </a:p>
          <a:p>
            <a:pPr marL="0" lvl="1" indent="0">
              <a:spcBef>
                <a:spcPts val="0"/>
              </a:spcBef>
              <a:spcAft>
                <a:spcPts val="900"/>
              </a:spcAft>
              <a:buFont typeface="Wingdings" panose="05000000000000000000" pitchFamily="2" charset="2"/>
              <a:buNone/>
            </a:pPr>
            <a:r>
              <a:rPr lang="es" sz="1800" noProof="0">
                <a:solidFill>
                  <a:schemeClr val="bg1"/>
                </a:solidFill>
                <a:cs typeface="Segoe UI" panose="020B0502040204020203" pitchFamily="34" charset="0"/>
              </a:rPr>
              <a:t>Muestra tus logros: publica tu hito con #AISkillsFest</a:t>
            </a:r>
          </a:p>
        </p:txBody>
      </p:sp>
      <p:pic>
        <p:nvPicPr>
          <p:cNvPr id="4" name="Picture 3" descr="A qr code on a white background&#10;&#10;AI-generated content may be incorrect.">
            <a:extLst>
              <a:ext uri="{FF2B5EF4-FFF2-40B4-BE49-F238E27FC236}">
                <a16:creationId xmlns:a16="http://schemas.microsoft.com/office/drawing/2014/main" id="{5EFFCBBC-0A6A-9F16-2BDE-F6C7EEB82E14}"/>
              </a:ext>
            </a:extLst>
          </p:cNvPr>
          <p:cNvPicPr>
            <a:picLocks noChangeAspect="1"/>
          </p:cNvPicPr>
          <p:nvPr/>
        </p:nvPicPr>
        <p:blipFill>
          <a:blip r:embed="rId6"/>
          <a:stretch>
            <a:fillRect/>
          </a:stretch>
        </p:blipFill>
        <p:spPr>
          <a:xfrm>
            <a:off x="10481961" y="1844353"/>
            <a:ext cx="1558483" cy="1539193"/>
          </a:xfrm>
          <a:prstGeom prst="rect">
            <a:avLst/>
          </a:prstGeom>
        </p:spPr>
      </p:pic>
      <p:pic>
        <p:nvPicPr>
          <p:cNvPr id="6" name="Picture 5" descr="A blue and black sign&#10;&#10;AI-generated content may be incorrect.">
            <a:extLst>
              <a:ext uri="{FF2B5EF4-FFF2-40B4-BE49-F238E27FC236}">
                <a16:creationId xmlns:a16="http://schemas.microsoft.com/office/drawing/2014/main" id="{AE824DBB-F20D-75EF-A753-1D87E5CDDDE2}"/>
              </a:ext>
            </a:extLst>
          </p:cNvPr>
          <p:cNvPicPr>
            <a:picLocks noChangeAspect="1"/>
          </p:cNvPicPr>
          <p:nvPr/>
        </p:nvPicPr>
        <p:blipFill>
          <a:blip r:embed="rId7"/>
          <a:stretch>
            <a:fillRect/>
          </a:stretch>
        </p:blipFill>
        <p:spPr>
          <a:xfrm>
            <a:off x="640991" y="4191400"/>
            <a:ext cx="3175205" cy="1071102"/>
          </a:xfrm>
          <a:prstGeom prst="rect">
            <a:avLst/>
          </a:prstGeom>
        </p:spPr>
      </p:pic>
    </p:spTree>
    <p:extLst>
      <p:ext uri="{BB962C8B-B14F-4D97-AF65-F5344CB8AC3E}">
        <p14:creationId xmlns:p14="http://schemas.microsoft.com/office/powerpoint/2010/main" val="600038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6192-9529-FD02-435E-F30311D57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3E0BB-1299-D5AB-47DE-3E4C38284468}"/>
              </a:ext>
            </a:extLst>
          </p:cNvPr>
          <p:cNvSpPr>
            <a:spLocks noGrp="1"/>
          </p:cNvSpPr>
          <p:nvPr>
            <p:ph type="title" idx="4294967295"/>
          </p:nvPr>
        </p:nvSpPr>
        <p:spPr>
          <a:xfrm>
            <a:off x="588263" y="-731520"/>
            <a:ext cx="11018520" cy="430887"/>
          </a:xfrm>
        </p:spPr>
        <p:txBody>
          <a:bodyPr/>
          <a:lstStyle/>
          <a:p>
            <a:r>
              <a:rPr lang="es" sz="2800" noProof="0">
                <a:solidFill>
                  <a:srgbClr val="F0F0ED"/>
                </a:solidFill>
              </a:rPr>
              <a:t>Corredera de cierre, oscura</a:t>
            </a:r>
          </a:p>
        </p:txBody>
      </p:sp>
    </p:spTree>
    <p:extLst>
      <p:ext uri="{BB962C8B-B14F-4D97-AF65-F5344CB8AC3E}">
        <p14:creationId xmlns:p14="http://schemas.microsoft.com/office/powerpoint/2010/main" val="2887999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es" noProof="0"/>
              <a:t>Juntos, exploraremos</a:t>
            </a:r>
            <a:endParaRPr lang="en-US" sz="4400" noProof="0">
              <a:highlight>
                <a:srgbClr val="FFFF00"/>
              </a:highlight>
            </a:endParaRP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7 minutos</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Da la bienvenida y desbloquea tu mentalidad de IA</a:t>
            </a:r>
          </a:p>
        </p:txBody>
      </p:sp>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6 minutos</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Conoce a tu compañero de trabajo de IA</a:t>
            </a:r>
            <a:r>
              <a:rPr lang="es" sz="2400" noProof="0">
                <a:solidFill>
                  <a:schemeClr val="bg1"/>
                </a:solidFill>
                <a:cs typeface="Segoe UI" panose="020B0502040204020203" pitchFamily="34" charset="0"/>
              </a:rPr>
              <a:t>: cómo puede ayudarte la IA</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15 minutos</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noProof="0">
                <a:solidFill>
                  <a:schemeClr val="bg1"/>
                </a:solidFill>
                <a:latin typeface="+mj-lt"/>
                <a:cs typeface="Segoe UI" panose="020B0502040204020203" pitchFamily="34" charset="0"/>
              </a:rPr>
              <a:t>Resuelve problemas de trabajo de la vida real con IA:</a:t>
            </a:r>
            <a:r>
              <a:rPr lang="es" sz="2400" noProof="0">
                <a:solidFill>
                  <a:schemeClr val="bg1"/>
                </a:solidFill>
                <a:cs typeface="Segoe UI" panose="020B0502040204020203" pitchFamily="34" charset="0"/>
              </a:rPr>
              <a:t> Descubre tu Kickstarter de IA</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12 minutos</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noProof="0">
                <a:solidFill>
                  <a:schemeClr val="bg1"/>
                </a:solidFill>
                <a:latin typeface="+mj-lt"/>
                <a:cs typeface="Segoe UI"/>
              </a:rPr>
              <a:t>Practica las indicaciones básicas </a:t>
            </a:r>
            <a:r>
              <a:rPr lang="es" sz="2400" noProof="0">
                <a:solidFill>
                  <a:schemeClr val="bg1"/>
                </a:solidFill>
                <a:cs typeface="Segoe UI"/>
              </a:rPr>
              <a:t>con un mini ejercicio </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noProof="0"/>
              <a:t>10 minutos</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7044565" cy="738664"/>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noProof="0">
                <a:solidFill>
                  <a:schemeClr val="bg1"/>
                </a:solidFill>
                <a:latin typeface="+mj-lt"/>
                <a:cs typeface="Segoe UI" panose="020B0502040204020203" pitchFamily="34" charset="0"/>
              </a:rPr>
              <a:t>Planifique acciones pequeñas y sencillas: </a:t>
            </a:r>
            <a:r>
              <a:rPr lang="es" sz="2400" noProof="0">
                <a:solidFill>
                  <a:schemeClr val="bg1"/>
                </a:solidFill>
                <a:cs typeface="Segoe UI" panose="020B0502040204020203" pitchFamily="34" charset="0"/>
              </a:rPr>
              <a:t>ganancias rápidas para trabajar de forma más inteligente</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423825"/>
            <a:ext cx="7356708" cy="1107996"/>
          </a:xfrm>
        </p:spPr>
        <p:txBody>
          <a:bodyPr/>
          <a:lstStyle/>
          <a:p>
            <a:r>
              <a:rPr lang="es" noProof="0" dirty="0"/>
              <a:t>1: Da la bienvenida y </a:t>
            </a:r>
            <a:br>
              <a:rPr lang="en-US" noProof="0" dirty="0"/>
            </a:br>
            <a:r>
              <a:rPr lang="es" noProof="0" dirty="0"/>
              <a:t>desbloquea tu mentalidad de IA</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307777"/>
          </a:xfrm>
        </p:spPr>
        <p:txBody>
          <a:bodyPr/>
          <a:lstStyle/>
          <a:p>
            <a:r>
              <a:rPr lang="es" sz="2000" noProof="0" dirty="0"/>
              <a:t>Para maximizar tu aprendizaje hoy</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756C-E6C0-F31E-B24F-585A07F50D5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CE8CB246-F125-4D0A-BCB3-0BF49B43FC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A69B4E77-DB32-F0AF-FC70-ED67A41916F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5788" y="0"/>
            <a:ext cx="3499387" cy="1812182"/>
          </a:xfrm>
          <a:prstGeom prst="rect">
            <a:avLst/>
          </a:prstGeom>
        </p:spPr>
      </p:pic>
      <p:pic>
        <p:nvPicPr>
          <p:cNvPr id="25" name="Picture 24">
            <a:extLst>
              <a:ext uri="{FF2B5EF4-FFF2-40B4-BE49-F238E27FC236}">
                <a16:creationId xmlns:a16="http://schemas.microsoft.com/office/drawing/2014/main" id="{2F57C350-FE89-95B9-173C-7F686CDEC68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341093">
            <a:off x="10353336" y="62477"/>
            <a:ext cx="1708729" cy="1510959"/>
          </a:xfrm>
          <a:prstGeom prst="rect">
            <a:avLst/>
          </a:prstGeom>
        </p:spPr>
      </p:pic>
      <p:sp>
        <p:nvSpPr>
          <p:cNvPr id="47" name="Title 46">
            <a:extLst>
              <a:ext uri="{FF2B5EF4-FFF2-40B4-BE49-F238E27FC236}">
                <a16:creationId xmlns:a16="http://schemas.microsoft.com/office/drawing/2014/main" id="{0B6CB805-14B4-DDB6-A7A1-31F01A50293C}"/>
              </a:ext>
            </a:extLst>
          </p:cNvPr>
          <p:cNvSpPr>
            <a:spLocks noGrp="1"/>
          </p:cNvSpPr>
          <p:nvPr>
            <p:ph type="title"/>
          </p:nvPr>
        </p:nvSpPr>
        <p:spPr>
          <a:xfrm>
            <a:off x="586740" y="1562844"/>
            <a:ext cx="11018520" cy="615553"/>
          </a:xfrm>
        </p:spPr>
        <p:txBody>
          <a:bodyPr/>
          <a:lstStyle/>
          <a:p>
            <a:r>
              <a:rPr lang="es" sz="4000" noProof="0"/>
              <a:t>Solo por diversión</a:t>
            </a:r>
          </a:p>
        </p:txBody>
      </p:sp>
      <p:pic>
        <p:nvPicPr>
          <p:cNvPr id="34" name="Graphic 33" descr="Esquema del chat">
            <a:extLst>
              <a:ext uri="{FF2B5EF4-FFF2-40B4-BE49-F238E27FC236}">
                <a16:creationId xmlns:a16="http://schemas.microsoft.com/office/drawing/2014/main" id="{0F6CB7C5-7EF2-F700-D985-F1B3DAC06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06" y="2422675"/>
            <a:ext cx="1077217" cy="1077217"/>
          </a:xfrm>
          <a:prstGeom prst="rect">
            <a:avLst/>
          </a:prstGeom>
        </p:spPr>
      </p:pic>
      <p:sp>
        <p:nvSpPr>
          <p:cNvPr id="24" name="TextBox 23">
            <a:extLst>
              <a:ext uri="{FF2B5EF4-FFF2-40B4-BE49-F238E27FC236}">
                <a16:creationId xmlns:a16="http://schemas.microsoft.com/office/drawing/2014/main" id="{ED1B91E2-C110-4442-FDDE-9025E1AE302E}"/>
              </a:ext>
            </a:extLst>
          </p:cNvPr>
          <p:cNvSpPr txBox="1"/>
          <p:nvPr/>
        </p:nvSpPr>
        <p:spPr>
          <a:xfrm>
            <a:off x="638306" y="3429000"/>
            <a:ext cx="3025704" cy="1077218"/>
          </a:xfrm>
          <a:prstGeom prst="rect">
            <a:avLst/>
          </a:prstGeom>
          <a:noFill/>
        </p:spPr>
        <p:txBody>
          <a:bodyPr wrap="square">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Compartamos </a:t>
            </a:r>
            <a:br>
              <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en el chat...</a:t>
            </a:r>
          </a:p>
        </p:txBody>
      </p:sp>
      <p:cxnSp>
        <p:nvCxnSpPr>
          <p:cNvPr id="29" name="Straight Connector 28">
            <a:extLst>
              <a:ext uri="{FF2B5EF4-FFF2-40B4-BE49-F238E27FC236}">
                <a16:creationId xmlns:a16="http://schemas.microsoft.com/office/drawing/2014/main" id="{7FD449E0-8953-D4EC-C710-E35665D3CCB5}"/>
              </a:ext>
              <a:ext uri="{C183D7F6-B498-43B3-948B-1728B52AA6E4}">
                <adec:decorative xmlns:adec="http://schemas.microsoft.com/office/drawing/2017/decorative" val="1"/>
              </a:ext>
            </a:extLst>
          </p:cNvPr>
          <p:cNvCxnSpPr>
            <a:cxnSpLocks/>
          </p:cNvCxnSpPr>
          <p:nvPr/>
        </p:nvCxnSpPr>
        <p:spPr>
          <a:xfrm>
            <a:off x="3680178" y="2757293"/>
            <a:ext cx="0" cy="1891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87C30E-80B3-C687-C5C1-334EC72AEC13}"/>
              </a:ext>
            </a:extLst>
          </p:cNvPr>
          <p:cNvSpPr txBox="1"/>
          <p:nvPr/>
        </p:nvSpPr>
        <p:spPr>
          <a:xfrm>
            <a:off x="4199184" y="2679105"/>
            <a:ext cx="7354510" cy="1969770"/>
          </a:xfrm>
          <a:prstGeom prst="rect">
            <a:avLst/>
          </a:prstGeom>
          <a:noFill/>
        </p:spPr>
        <p:txBody>
          <a:bodyPr wrap="square" lIns="0" tIns="0" rIns="0" bIns="0" rtlCol="0">
            <a:spAutoFit/>
          </a:bodyPr>
          <a:lstStyle/>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Desde dónde te conectas </a:t>
            </a:r>
          </a:p>
          <a:p>
            <a:pPr defTabSz="1371600">
              <a:tabLst>
                <a:tab pos="1371600" algn="l"/>
              </a:tabLst>
              <a:defRPr/>
            </a:pPr>
            <a:endParaRPr lang="en-U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r>
              <a:rPr lang="es"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Un adjetivo que representa lo que </a:t>
            </a:r>
            <a:br>
              <a:rPr lang="en-US" sz="3200" noProof="0">
                <a:ln w="3175">
                  <a:noFill/>
                </a:ln>
                <a:cs typeface="Segoe UI" panose="020B0502040204020203" pitchFamily="34" charset="0"/>
              </a:rPr>
            </a:br>
            <a:r>
              <a:rPr lang="es" sz="3200" noProof="0">
                <a:ln w="3175">
                  <a:noFill/>
                </a:ln>
                <a:cs typeface="Segoe UI" panose="020B0502040204020203" pitchFamily="34" charset="0"/>
              </a:rPr>
              <a:t>piensas sobre la IA en el chat</a:t>
            </a:r>
          </a:p>
        </p:txBody>
      </p:sp>
      <p:pic>
        <p:nvPicPr>
          <p:cNvPr id="26" name="Picture 25">
            <a:extLst>
              <a:ext uri="{FF2B5EF4-FFF2-40B4-BE49-F238E27FC236}">
                <a16:creationId xmlns:a16="http://schemas.microsoft.com/office/drawing/2014/main" id="{983B95E0-A40B-B3B9-C46D-23952E0B883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pic>
        <p:nvPicPr>
          <p:cNvPr id="32" name="Picture 31">
            <a:extLst>
              <a:ext uri="{FF2B5EF4-FFF2-40B4-BE49-F238E27FC236}">
                <a16:creationId xmlns:a16="http://schemas.microsoft.com/office/drawing/2014/main" id="{5897C572-615B-A067-1B70-040BCE5672F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41003570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C23B-538C-63DA-3104-CB815026471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52E15215-43A6-7192-426A-70DF89EDEB90}"/>
              </a:ext>
            </a:extLst>
          </p:cNvPr>
          <p:cNvSpPr>
            <a:spLocks noGrp="1"/>
          </p:cNvSpPr>
          <p:nvPr>
            <p:ph type="title"/>
          </p:nvPr>
        </p:nvSpPr>
        <p:spPr>
          <a:xfrm>
            <a:off x="582504" y="745192"/>
            <a:ext cx="4880450" cy="984885"/>
          </a:xfrm>
        </p:spPr>
        <p:txBody>
          <a:bodyPr/>
          <a:lstStyle/>
          <a:p>
            <a:r>
              <a:rPr lang="es" sz="3200" noProof="0"/>
              <a:t>Es natural sentir muchos sentimientos diferentes</a:t>
            </a:r>
          </a:p>
        </p:txBody>
      </p:sp>
      <p:pic>
        <p:nvPicPr>
          <p:cNvPr id="2" name="Picture 1" descr="Captura de pantalla de una representación visual de una nube de etiquetas para describir diferentes sentimientos. ">
            <a:extLst>
              <a:ext uri="{FF2B5EF4-FFF2-40B4-BE49-F238E27FC236}">
                <a16:creationId xmlns:a16="http://schemas.microsoft.com/office/drawing/2014/main" id="{D10433D7-B8B4-9F6B-733F-8B512C1CB63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2830" y="1812182"/>
            <a:ext cx="5458178" cy="4434883"/>
          </a:xfrm>
          <a:prstGeom prst="rect">
            <a:avLst/>
          </a:prstGeom>
          <a:noFill/>
        </p:spPr>
      </p:pic>
      <p:sp>
        <p:nvSpPr>
          <p:cNvPr id="8" name="Rectangle 7" descr="Captura de pantalla de una visualización de palabras que anima a la audiencia a imaginar lo que harían si mágicamente ganaran 2 horas extra cada semana.">
            <a:extLst>
              <a:ext uri="{FF2B5EF4-FFF2-40B4-BE49-F238E27FC236}">
                <a16:creationId xmlns:a16="http://schemas.microsoft.com/office/drawing/2014/main" id="{03138698-D5D7-6293-2470-620A10C1AA99}"/>
              </a:ext>
            </a:extLst>
          </p:cNvPr>
          <p:cNvSpPr/>
          <p:nvPr/>
        </p:nvSpPr>
        <p:spPr bwMode="auto">
          <a:xfrm>
            <a:off x="6330994" y="0"/>
            <a:ext cx="5861006" cy="685800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E5318DA-0C6C-8F1E-45CD-356E005A39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6330994" y="-27277"/>
            <a:ext cx="2095500" cy="1371600"/>
          </a:xfrm>
          <a:prstGeom prst="rect">
            <a:avLst/>
          </a:prstGeom>
        </p:spPr>
      </p:pic>
      <p:sp>
        <p:nvSpPr>
          <p:cNvPr id="12" name="TextBox 11">
            <a:extLst>
              <a:ext uri="{FF2B5EF4-FFF2-40B4-BE49-F238E27FC236}">
                <a16:creationId xmlns:a16="http://schemas.microsoft.com/office/drawing/2014/main" id="{38CD40A6-3ABC-551B-341F-62FC41C97865}"/>
              </a:ext>
            </a:extLst>
          </p:cNvPr>
          <p:cNvSpPr txBox="1"/>
          <p:nvPr/>
        </p:nvSpPr>
        <p:spPr>
          <a:xfrm>
            <a:off x="6940594" y="2090476"/>
            <a:ext cx="5085644" cy="646331"/>
          </a:xfrm>
          <a:prstGeom prst="rect">
            <a:avLst/>
          </a:prstGeom>
          <a:noFill/>
        </p:spPr>
        <p:txBody>
          <a:bodyPr wrap="square">
            <a:spAutoFit/>
          </a:bodyPr>
          <a:lstStyle/>
          <a:p>
            <a:pPr defTabSz="1371600">
              <a:tabLst>
                <a:tab pos="1371600" algn="l"/>
              </a:tabLst>
              <a:defRPr/>
            </a:pPr>
            <a:r>
              <a:rPr lang="es" sz="36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Imaginemos</a:t>
            </a:r>
          </a:p>
        </p:txBody>
      </p:sp>
      <p:sp>
        <p:nvSpPr>
          <p:cNvPr id="9" name="Title 46">
            <a:extLst>
              <a:ext uri="{FF2B5EF4-FFF2-40B4-BE49-F238E27FC236}">
                <a16:creationId xmlns:a16="http://schemas.microsoft.com/office/drawing/2014/main" id="{0594C6D9-6C76-869E-A93C-2DEF767DC331}"/>
              </a:ext>
            </a:extLst>
          </p:cNvPr>
          <p:cNvSpPr txBox="1">
            <a:spLocks/>
          </p:cNvSpPr>
          <p:nvPr/>
        </p:nvSpPr>
        <p:spPr>
          <a:xfrm>
            <a:off x="7013440" y="2857513"/>
            <a:ext cx="5385330"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 sz="3200" noProof="0">
                <a:latin typeface="+mn-lt"/>
              </a:rPr>
              <a:t>Mágicamente ganaste </a:t>
            </a:r>
            <a:br>
              <a:rPr lang="en-US" sz="3200" noProof="0">
                <a:latin typeface="+mn-lt"/>
              </a:rPr>
            </a:br>
            <a:r>
              <a:rPr lang="es" sz="3200" noProof="0">
                <a:latin typeface="+mn-lt"/>
              </a:rPr>
              <a:t>2 horas extra cada semana.</a:t>
            </a:r>
            <a:br>
              <a:rPr lang="en-US" sz="3200" noProof="0"/>
            </a:br>
            <a:endParaRPr lang="en-US" sz="3200" noProof="0"/>
          </a:p>
          <a:p>
            <a:r>
              <a:rPr lang="es" sz="3200" noProof="0"/>
              <a:t>¿Qué harías tú?</a:t>
            </a:r>
          </a:p>
        </p:txBody>
      </p:sp>
      <p:pic>
        <p:nvPicPr>
          <p:cNvPr id="3" name="Picture 2">
            <a:extLst>
              <a:ext uri="{FF2B5EF4-FFF2-40B4-BE49-F238E27FC236}">
                <a16:creationId xmlns:a16="http://schemas.microsoft.com/office/drawing/2014/main" id="{59287694-7580-29D8-977E-B6AE9F4778D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16200000" flipH="1">
            <a:off x="9514237" y="4180237"/>
            <a:ext cx="1964627" cy="3390900"/>
          </a:xfrm>
          <a:prstGeom prst="rect">
            <a:avLst/>
          </a:prstGeom>
        </p:spPr>
      </p:pic>
    </p:spTree>
    <p:extLst>
      <p:ext uri="{BB962C8B-B14F-4D97-AF65-F5344CB8AC3E}">
        <p14:creationId xmlns:p14="http://schemas.microsoft.com/office/powerpoint/2010/main" val="1653352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39FE-B4E6-229C-5A0A-5A2B5B51C4D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CBB8E9D-ADA6-1581-13E3-27B1C1F36FC5}"/>
              </a:ext>
              <a:ext uri="{C183D7F6-B498-43B3-948B-1728B52AA6E4}">
                <adec:decorative xmlns:adec="http://schemas.microsoft.com/office/drawing/2017/decorative" val="1"/>
              </a:ext>
            </a:extLst>
          </p:cNvPr>
          <p:cNvGrpSpPr/>
          <p:nvPr/>
        </p:nvGrpSpPr>
        <p:grpSpPr>
          <a:xfrm rot="16200000">
            <a:off x="8828614" y="-27513"/>
            <a:ext cx="3335873" cy="3390900"/>
            <a:chOff x="8856127" y="3467100"/>
            <a:chExt cx="3335873" cy="3390900"/>
          </a:xfrm>
        </p:grpSpPr>
        <p:pic>
          <p:nvPicPr>
            <p:cNvPr id="2" name="Picture 1">
              <a:extLst>
                <a:ext uri="{FF2B5EF4-FFF2-40B4-BE49-F238E27FC236}">
                  <a16:creationId xmlns:a16="http://schemas.microsoft.com/office/drawing/2014/main" id="{29E626F4-9EF9-9395-7F3A-8E33A7A6D5D2}"/>
                </a:ext>
              </a:extLst>
            </p:cNvPr>
            <p:cNvPicPr>
              <a:picLocks noChangeAspect="1"/>
            </p:cNvPicPr>
            <p:nvPr/>
          </p:nvPicPr>
          <p:blipFill>
            <a:blip r:embed="rId3"/>
            <a:stretch>
              <a:fillRect/>
            </a:stretch>
          </p:blipFill>
          <p:spPr>
            <a:xfrm>
              <a:off x="8856127" y="5486400"/>
              <a:ext cx="2095500" cy="1371600"/>
            </a:xfrm>
            <a:prstGeom prst="rect">
              <a:avLst/>
            </a:prstGeom>
          </p:spPr>
        </p:pic>
        <p:pic>
          <p:nvPicPr>
            <p:cNvPr id="4" name="Picture 3">
              <a:extLst>
                <a:ext uri="{FF2B5EF4-FFF2-40B4-BE49-F238E27FC236}">
                  <a16:creationId xmlns:a16="http://schemas.microsoft.com/office/drawing/2014/main" id="{A013FC35-7BB6-18FE-1AB6-49D0383A776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pSp>
      <p:sp>
        <p:nvSpPr>
          <p:cNvPr id="47" name="Title 46">
            <a:extLst>
              <a:ext uri="{FF2B5EF4-FFF2-40B4-BE49-F238E27FC236}">
                <a16:creationId xmlns:a16="http://schemas.microsoft.com/office/drawing/2014/main" id="{C0B51AA5-82A9-14E2-476E-EE473F3B7404}"/>
              </a:ext>
            </a:extLst>
          </p:cNvPr>
          <p:cNvSpPr>
            <a:spLocks noGrp="1"/>
          </p:cNvSpPr>
          <p:nvPr>
            <p:ph type="title"/>
          </p:nvPr>
        </p:nvSpPr>
        <p:spPr>
          <a:xfrm>
            <a:off x="1691989" y="1946593"/>
            <a:ext cx="10253240" cy="615553"/>
          </a:xfrm>
        </p:spPr>
        <p:txBody>
          <a:bodyPr/>
          <a:lstStyle/>
          <a:p>
            <a:r>
              <a:rPr lang="es" sz="4000" noProof="0"/>
              <a:t>Nuestro objetivo simple para hoy es</a:t>
            </a:r>
          </a:p>
        </p:txBody>
      </p:sp>
      <p:sp>
        <p:nvSpPr>
          <p:cNvPr id="5" name="TextBox 4">
            <a:extLst>
              <a:ext uri="{FF2B5EF4-FFF2-40B4-BE49-F238E27FC236}">
                <a16:creationId xmlns:a16="http://schemas.microsoft.com/office/drawing/2014/main" id="{837441D5-8ADB-0B05-22C0-7A4706BDB192}"/>
              </a:ext>
            </a:extLst>
          </p:cNvPr>
          <p:cNvSpPr txBox="1"/>
          <p:nvPr/>
        </p:nvSpPr>
        <p:spPr>
          <a:xfrm>
            <a:off x="1681356" y="2905780"/>
            <a:ext cx="7674749" cy="523220"/>
          </a:xfrm>
          <a:prstGeom prst="rect">
            <a:avLst/>
          </a:prstGeom>
          <a:noFill/>
        </p:spPr>
        <p:txBody>
          <a:bodyPr wrap="square">
            <a:spAutoFit/>
          </a:bodyPr>
          <a:lstStyle/>
          <a:p>
            <a:pPr defTabSz="1371600">
              <a:tabLst>
                <a:tab pos="1371600" algn="l"/>
              </a:tabLst>
              <a:defRPr/>
            </a:pPr>
            <a:r>
              <a:rPr lang="es"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Ayudándote a descubrir tu "Kickstarter de IA"</a:t>
            </a:r>
          </a:p>
        </p:txBody>
      </p:sp>
      <p:pic>
        <p:nvPicPr>
          <p:cNvPr id="8" name="Graphic 7" descr="Bombilla y contorno a lápiz">
            <a:extLst>
              <a:ext uri="{FF2B5EF4-FFF2-40B4-BE49-F238E27FC236}">
                <a16:creationId xmlns:a16="http://schemas.microsoft.com/office/drawing/2014/main" id="{02A85697-E714-0B60-311E-23AA99E63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989" y="3813601"/>
            <a:ext cx="914400" cy="914400"/>
          </a:xfrm>
          <a:prstGeom prst="rect">
            <a:avLst/>
          </a:prstGeom>
        </p:spPr>
      </p:pic>
      <p:sp>
        <p:nvSpPr>
          <p:cNvPr id="3" name="Text Placeholder 2">
            <a:extLst>
              <a:ext uri="{FF2B5EF4-FFF2-40B4-BE49-F238E27FC236}">
                <a16:creationId xmlns:a16="http://schemas.microsoft.com/office/drawing/2014/main" id="{848D57FA-1563-9496-D142-F7D7CF067454}"/>
              </a:ext>
            </a:extLst>
          </p:cNvPr>
          <p:cNvSpPr txBox="1">
            <a:spLocks/>
          </p:cNvSpPr>
          <p:nvPr/>
        </p:nvSpPr>
        <p:spPr>
          <a:xfrm>
            <a:off x="2761571" y="3580584"/>
            <a:ext cx="8530534"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s" noProof="0"/>
              <a:t>¿Cuál es mi "</a:t>
            </a:r>
            <a:r>
              <a:rPr lang="es" noProof="0">
                <a:latin typeface="+mj-lt"/>
              </a:rPr>
              <a:t>Kickstarter de IA</a:t>
            </a:r>
            <a:r>
              <a:rPr lang="es" noProof="0"/>
              <a:t>", </a:t>
            </a:r>
            <a:br>
              <a:rPr lang="en-US" noProof="0"/>
            </a:br>
            <a:r>
              <a:rPr lang="es" noProof="0"/>
              <a:t>una pequeña forma en que puedo convertir estos sentimientos en una oportunidad real para mi papel e impacto hoy?</a:t>
            </a:r>
          </a:p>
        </p:txBody>
      </p:sp>
      <p:pic>
        <p:nvPicPr>
          <p:cNvPr id="27" name="Picture 26">
            <a:extLst>
              <a:ext uri="{FF2B5EF4-FFF2-40B4-BE49-F238E27FC236}">
                <a16:creationId xmlns:a16="http://schemas.microsoft.com/office/drawing/2014/main" id="{13B22CC7-DC04-F6B8-A9A6-47154BABDE0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6200000" flipH="1">
            <a:off x="-647524" y="4886502"/>
            <a:ext cx="2619022" cy="1323975"/>
          </a:xfrm>
          <a:prstGeom prst="rect">
            <a:avLst/>
          </a:prstGeom>
        </p:spPr>
      </p:pic>
    </p:spTree>
    <p:extLst>
      <p:ext uri="{BB962C8B-B14F-4D97-AF65-F5344CB8AC3E}">
        <p14:creationId xmlns:p14="http://schemas.microsoft.com/office/powerpoint/2010/main" val="3342704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1869828"/>
            <a:ext cx="7280969" cy="1661993"/>
          </a:xfrm>
        </p:spPr>
        <p:txBody>
          <a:bodyPr/>
          <a:lstStyle/>
          <a:p>
            <a:r>
              <a:rPr lang="es" noProof="0"/>
              <a:t>2: Conoce a tu compañero de trabajo de IA: cómo puede ayudarte la IA</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6" y="3751542"/>
            <a:ext cx="6217920" cy="307777"/>
          </a:xfrm>
        </p:spPr>
        <p:txBody>
          <a:bodyPr/>
          <a:lstStyle/>
          <a:p>
            <a:r>
              <a:rPr lang="es" sz="2000" noProof="0"/>
              <a:t>La esencia de lo que necesitas saber sobre la IA</a:t>
            </a:r>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7.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ECA6D-D3FC-46A2-AAB8-8C77CC1EFF73}">
  <ds:schemaRefs>
    <ds:schemaRef ds:uri="2051b924-7230-4cd5-b36c-b90b178af354"/>
    <ds:schemaRef ds:uri="30495282-f469-4b88-9594-adcd6ed30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A0AF16-8F77-44D0-86EC-5FBDA94B5BE5}">
  <ds:schemaRefs>
    <ds:schemaRef ds:uri="2051b924-7230-4cd5-b36c-b90b178af354"/>
    <ds:schemaRef ds:uri="30495282-f469-4b88-9594-adcd6ed307c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D7C9C05-6A30-4261-951C-CE5C5F6739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4</TotalTime>
  <Words>9526</Words>
  <Application>Microsoft Office PowerPoint</Application>
  <PresentationFormat>Widescreen</PresentationFormat>
  <Paragraphs>754</Paragraphs>
  <Slides>34</Slides>
  <Notes>34</Notes>
  <HiddenSlides>0</HiddenSlides>
  <MMClips>0</MMClips>
  <ScaleCrop>false</ScaleCrop>
  <HeadingPairs>
    <vt:vector size="6" baseType="variant">
      <vt:variant>
        <vt:lpstr>Fonts Used</vt:lpstr>
      </vt:variant>
      <vt:variant>
        <vt:i4>20</vt:i4>
      </vt:variant>
      <vt:variant>
        <vt:lpstr>Theme</vt:lpstr>
      </vt:variant>
      <vt:variant>
        <vt:i4>2</vt:i4>
      </vt:variant>
      <vt:variant>
        <vt:lpstr>Slide Titles</vt:lpstr>
      </vt:variant>
      <vt:variant>
        <vt:i4>34</vt:i4>
      </vt:variant>
    </vt:vector>
  </HeadingPairs>
  <TitlesOfParts>
    <vt:vector size="56" baseType="lpstr">
      <vt:lpstr>SegoeUI</vt:lpstr>
      <vt:lpstr>Aptos</vt:lpstr>
      <vt:lpstr>Aptos SemiBold</vt:lpstr>
      <vt:lpstr>Arial</vt:lpstr>
      <vt:lpstr>Calibri</vt:lpstr>
      <vt:lpstr>Consolas</vt:lpstr>
      <vt:lpstr>Courier New</vt:lpstr>
      <vt:lpstr>Dreaming Outloud Pro</vt:lpstr>
      <vt:lpstr>Segoe Sans Display</vt:lpstr>
      <vt:lpstr>Segoe Sans Display Semibold</vt:lpstr>
      <vt:lpstr>Segoe UI</vt:lpstr>
      <vt:lpstr>Segoe UI Emoji</vt:lpstr>
      <vt:lpstr>Segoe UI Semibold</vt:lpstr>
      <vt:lpstr>Segoe UI Semilight</vt:lpstr>
      <vt:lpstr>Segoe UI Symbol</vt:lpstr>
      <vt:lpstr>Segoe UI Variable Display</vt:lpstr>
      <vt:lpstr>Segoe UI Variable Display Semib</vt:lpstr>
      <vt:lpstr>Segoe UI Variable Small</vt:lpstr>
      <vt:lpstr>Symbol</vt:lpstr>
      <vt:lpstr>Wingdings</vt:lpstr>
      <vt:lpstr>MS Ignite 16:9 Template Light</vt:lpstr>
      <vt:lpstr>MS Ignite 16:9 Template Dark</vt:lpstr>
      <vt:lpstr>PowerPoint Presentation</vt:lpstr>
      <vt:lpstr>La IA en acción: desbloquear la productividad en el trabajo</vt:lpstr>
      <vt:lpstr>¡Bienvenido al Microsoft AI Skills Fest!</vt:lpstr>
      <vt:lpstr>Juntos, exploraremos</vt:lpstr>
      <vt:lpstr>1: Da la bienvenida y  desbloquea tu mentalidad de IA</vt:lpstr>
      <vt:lpstr>Solo por diversión</vt:lpstr>
      <vt:lpstr>Es natural sentir muchos sentimientos diferentes</vt:lpstr>
      <vt:lpstr>Nuestro objetivo simple para hoy es</vt:lpstr>
      <vt:lpstr>2: Conoce a tu compañero de trabajo de IA: cómo puede ayudarte la IA</vt:lpstr>
      <vt:lpstr>¿Qué es la IA?</vt:lpstr>
      <vt:lpstr>¿Cuáles son los ejemplos de uso de la IA?</vt:lpstr>
      <vt:lpstr>¿Por qué la IA ahora? (1 de 2)</vt:lpstr>
      <vt:lpstr>¿Por qué la IA ahora? (2 de 2)</vt:lpstr>
      <vt:lpstr>Conoce a tu compañero de trabajo de IA</vt:lpstr>
      <vt:lpstr>3: Resuelva problemas de trabajo de la vida real  con IA</vt:lpstr>
      <vt:lpstr>Las empresas están transformando la forma en que trabajan con la IA </vt:lpstr>
      <vt:lpstr>Ejemplo de caso: antes vs. después de la IA</vt:lpstr>
      <vt:lpstr>Explorando oportunidades para su propio impacto</vt:lpstr>
      <vt:lpstr>para tu 'AI Kickstarter' </vt:lpstr>
      <vt:lpstr>Momento de la bombilla 1</vt:lpstr>
      <vt:lpstr>Momento de la bombilla 2</vt:lpstr>
      <vt:lpstr>Lluvia de ideas para nuevas iniciativas</vt:lpstr>
      <vt:lpstr>Desarrollar una lista de verificación para su proyecto</vt:lpstr>
      <vt:lpstr>3 minutos de autorreflexión</vt:lpstr>
      <vt:lpstr>4: Practica las indicaciones básicas  con un mini ejercicio </vt:lpstr>
      <vt:lpstr>Escribir  indicaciones efectivas</vt:lpstr>
      <vt:lpstr>¿Cuál es la diferencia? &lt;Demostración en vivo&gt;</vt:lpstr>
      <vt:lpstr>Mini ejercicio interactivo</vt:lpstr>
      <vt:lpstr>5: Planifica acciones pequeñas y sencillas:  Victorias rápidas para trabajar de forma más inteligente</vt:lpstr>
      <vt:lpstr>Trabajar con tu IA de  forma responsable</vt:lpstr>
      <vt:lpstr>Construyendo tus pequeños y sencillos hábitos de IA</vt:lpstr>
      <vt:lpstr>Juntos, hemos discutido:</vt:lpstr>
      <vt:lpstr>Felicidades</vt:lpstr>
      <vt:lpstr>Corredera de cierre, oscura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Bernadette Kelly (WWL)</dc:creator>
  <dc:description/>
  <cp:lastModifiedBy>Sam Lee</cp:lastModifiedBy>
  <cp:revision>6</cp:revision>
  <dcterms:created xsi:type="dcterms:W3CDTF">2025-03-06T03:28:24Z</dcterms:created>
  <dcterms:modified xsi:type="dcterms:W3CDTF">2025-03-21T21:16:54Z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